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8" r:id="rId8"/>
    <p:sldId id="269" r:id="rId9"/>
    <p:sldId id="270" r:id="rId10"/>
    <p:sldId id="271" r:id="rId11"/>
    <p:sldId id="277" r:id="rId12"/>
    <p:sldId id="272" r:id="rId13"/>
    <p:sldId id="278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F5337-2FA8-3B40-ABBB-D31D3263868A}" type="datetimeFigureOut">
              <a:rPr lang="en-US" smtClean="0"/>
              <a:pPr/>
              <a:t>6/21/16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915B-6050-8042-9CF1-C0EC5CC06C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ame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004"/>
            </a:avLst>
          </a:prstGeom>
          <a:gradFill flip="none" rotWithShape="1">
            <a:gsLst>
              <a:gs pos="0">
                <a:srgbClr val="008000"/>
              </a:gs>
              <a:gs pos="60000">
                <a:srgbClr val="FF0000"/>
              </a:gs>
              <a:gs pos="21000">
                <a:srgbClr val="FFFF00"/>
              </a:gs>
              <a:gs pos="41000">
                <a:srgbClr val="FF6600"/>
              </a:gs>
              <a:gs pos="81000">
                <a:srgbClr val="660066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Silicone Molding and Resin Casting Small Parts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Kate </a:t>
            </a:r>
            <a:r>
              <a:rPr lang="en-US" dirty="0" err="1" smtClean="0"/>
              <a:t>Szkotnicki</a:t>
            </a:r>
            <a:endParaRPr lang="en-US" dirty="0" smtClean="0"/>
          </a:p>
          <a:p>
            <a:r>
              <a:rPr lang="en-US" dirty="0" err="1" smtClean="0"/>
              <a:t>Kansasfest</a:t>
            </a:r>
            <a:r>
              <a:rPr lang="en-US" dirty="0" smtClean="0"/>
              <a:t> 2016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Comes in 2 parts </a:t>
            </a:r>
          </a:p>
          <a:p>
            <a:pPr lvl="1"/>
            <a:r>
              <a:rPr lang="en-US" dirty="0" smtClean="0"/>
              <a:t>Resin</a:t>
            </a:r>
          </a:p>
          <a:p>
            <a:pPr lvl="1"/>
            <a:r>
              <a:rPr lang="en-US" dirty="0" smtClean="0"/>
              <a:t>Catalyst </a:t>
            </a:r>
          </a:p>
          <a:p>
            <a:pPr lvl="1"/>
            <a:r>
              <a:rPr lang="en-US" dirty="0" smtClean="0"/>
              <a:t>Some are 1:1, others use higher ratios </a:t>
            </a:r>
          </a:p>
          <a:p>
            <a:r>
              <a:rPr lang="en-US" dirty="0" smtClean="0"/>
              <a:t>Different Chemical Formulae</a:t>
            </a:r>
          </a:p>
          <a:p>
            <a:pPr lvl="1"/>
            <a:r>
              <a:rPr lang="en-US" dirty="0" smtClean="0"/>
              <a:t>Polyester</a:t>
            </a:r>
          </a:p>
          <a:p>
            <a:pPr lvl="1"/>
            <a:r>
              <a:rPr lang="en-US" dirty="0" smtClean="0"/>
              <a:t>Polyurethane</a:t>
            </a:r>
          </a:p>
          <a:p>
            <a:pPr lvl="1"/>
            <a:r>
              <a:rPr lang="en-US" dirty="0" smtClean="0"/>
              <a:t>Epoxy</a:t>
            </a:r>
          </a:p>
        </p:txBody>
      </p:sp>
      <p:pic>
        <p:nvPicPr>
          <p:cNvPr id="5" name="Content Placeholder 4" descr="castin craft.viewasset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034" b="-6034"/>
          <a:stretch>
            <a:fillRect/>
          </a:stretch>
        </p:blipFill>
        <p:spPr>
          <a:xfrm>
            <a:off x="5852449" y="1417638"/>
            <a:ext cx="2379027" cy="2666119"/>
          </a:xfrm>
        </p:spPr>
      </p:pic>
      <p:pic>
        <p:nvPicPr>
          <p:cNvPr id="6" name="Picture 5" descr="EasyCast-3401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431" y="3535423"/>
            <a:ext cx="1923023" cy="259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Resin Continued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Many different brands</a:t>
            </a:r>
          </a:p>
          <a:p>
            <a:pPr lvl="1"/>
            <a:r>
              <a:rPr lang="en-US" dirty="0" smtClean="0"/>
              <a:t>Craft Grade (</a:t>
            </a:r>
            <a:r>
              <a:rPr lang="en-US" dirty="0" err="1" smtClean="0"/>
              <a:t>Castn’Craft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Model Making </a:t>
            </a:r>
          </a:p>
          <a:p>
            <a:pPr lvl="1"/>
            <a:r>
              <a:rPr lang="en-US" dirty="0" smtClean="0"/>
              <a:t>Prototyping </a:t>
            </a:r>
          </a:p>
          <a:p>
            <a:pPr lvl="1"/>
            <a:r>
              <a:rPr lang="en-US" dirty="0" err="1" smtClean="0"/>
              <a:t>Fiberglassing</a:t>
            </a:r>
            <a:endParaRPr lang="en-US" dirty="0" smtClean="0"/>
          </a:p>
          <a:p>
            <a:r>
              <a:rPr lang="en-US" dirty="0" smtClean="0"/>
              <a:t>Read Information </a:t>
            </a:r>
          </a:p>
          <a:p>
            <a:r>
              <a:rPr lang="en-US" dirty="0" smtClean="0"/>
              <a:t>Try it first!  </a:t>
            </a:r>
          </a:p>
          <a:p>
            <a:endParaRPr lang="en-US" dirty="0"/>
          </a:p>
        </p:txBody>
      </p:sp>
      <p:pic>
        <p:nvPicPr>
          <p:cNvPr id="6" name="Content Placeholder 5" descr="814btm2cVUL._SX355_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349" b="-2534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Materials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Heat-Safe Disposable Container</a:t>
            </a:r>
          </a:p>
          <a:p>
            <a:pPr lvl="1"/>
            <a:r>
              <a:rPr lang="en-US" dirty="0" smtClean="0"/>
              <a:t>Aluminum Cans </a:t>
            </a:r>
          </a:p>
          <a:p>
            <a:pPr lvl="1"/>
            <a:r>
              <a:rPr lang="en-US" dirty="0" smtClean="0"/>
              <a:t>NO WAX</a:t>
            </a:r>
          </a:p>
          <a:p>
            <a:r>
              <a:rPr lang="en-US" dirty="0" smtClean="0"/>
              <a:t>Disposable mixing sticks</a:t>
            </a:r>
          </a:p>
          <a:p>
            <a:r>
              <a:rPr lang="en-US" dirty="0" smtClean="0"/>
              <a:t>Mold Release  </a:t>
            </a:r>
          </a:p>
          <a:p>
            <a:r>
              <a:rPr lang="en-US" dirty="0" smtClean="0"/>
              <a:t>Rubber Bands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Safety Gear</a:t>
            </a:r>
          </a:p>
          <a:p>
            <a:pPr lvl="1"/>
            <a:r>
              <a:rPr lang="en-US" dirty="0" smtClean="0"/>
              <a:t>Eye Protection </a:t>
            </a:r>
          </a:p>
          <a:p>
            <a:pPr lvl="1"/>
            <a:r>
              <a:rPr lang="en-US" dirty="0" smtClean="0"/>
              <a:t>Respirator/mask </a:t>
            </a:r>
          </a:p>
          <a:p>
            <a:pPr lvl="1"/>
            <a:r>
              <a:rPr lang="en-US" dirty="0" smtClean="0"/>
              <a:t>Disposable gloves </a:t>
            </a:r>
          </a:p>
          <a:p>
            <a:r>
              <a:rPr lang="en-US" dirty="0" smtClean="0"/>
              <a:t>Work outside or in a well-ventilated area</a:t>
            </a:r>
          </a:p>
          <a:p>
            <a:r>
              <a:rPr lang="en-US" dirty="0" smtClean="0"/>
              <a:t>Some are more dangerous than others  </a:t>
            </a:r>
          </a:p>
          <a:p>
            <a:endParaRPr lang="en-US" dirty="0"/>
          </a:p>
        </p:txBody>
      </p:sp>
      <p:pic>
        <p:nvPicPr>
          <p:cNvPr id="5" name="Content Placeholder 4" descr="4291997_orig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79" b="-257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Resin Casting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in a well-ventilated area with safety gear </a:t>
            </a:r>
          </a:p>
          <a:p>
            <a:r>
              <a:rPr lang="en-US" dirty="0" smtClean="0"/>
              <a:t>Clean and dress molds (mold release) </a:t>
            </a:r>
          </a:p>
          <a:p>
            <a:pPr lvl="1"/>
            <a:r>
              <a:rPr lang="en-US" dirty="0" smtClean="0"/>
              <a:t>Put 2-part molds together with bands/tape </a:t>
            </a:r>
          </a:p>
          <a:p>
            <a:r>
              <a:rPr lang="en-US" dirty="0" smtClean="0"/>
              <a:t>Mix resin according to directions </a:t>
            </a:r>
          </a:p>
          <a:p>
            <a:pPr lvl="1"/>
            <a:r>
              <a:rPr lang="en-US" dirty="0" smtClean="0"/>
              <a:t>Sometimes you need more catalyst </a:t>
            </a:r>
          </a:p>
          <a:p>
            <a:pPr lvl="1"/>
            <a:r>
              <a:rPr lang="en-US" dirty="0" smtClean="0"/>
              <a:t>May not get it on the first try! </a:t>
            </a:r>
          </a:p>
          <a:p>
            <a:r>
              <a:rPr lang="en-US" dirty="0" smtClean="0"/>
              <a:t>Pour slowly </a:t>
            </a:r>
          </a:p>
          <a:p>
            <a:r>
              <a:rPr lang="en-US" dirty="0" smtClean="0"/>
              <a:t>Allow to cure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Resin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Casting </a:t>
            </a:r>
          </a:p>
          <a:p>
            <a:pPr lvl="1"/>
            <a:r>
              <a:rPr lang="en-US" dirty="0" smtClean="0"/>
              <a:t>Allowing the piece to cure in a pressure vessel</a:t>
            </a:r>
          </a:p>
          <a:p>
            <a:pPr lvl="1"/>
            <a:r>
              <a:rPr lang="en-US" dirty="0" smtClean="0"/>
              <a:t> Avoids surface air bubbles</a:t>
            </a:r>
          </a:p>
          <a:p>
            <a:pPr lvl="1"/>
            <a:r>
              <a:rPr lang="en-US" dirty="0" smtClean="0"/>
              <a:t>Needs special equipment (pressure pot, compressor) </a:t>
            </a:r>
          </a:p>
          <a:p>
            <a:r>
              <a:rPr lang="en-US" dirty="0" smtClean="0"/>
              <a:t>Parts don’t come out ready</a:t>
            </a:r>
          </a:p>
          <a:p>
            <a:pPr lvl="1"/>
            <a:r>
              <a:rPr lang="en-US" dirty="0" smtClean="0"/>
              <a:t>May probably need sanding/polishing </a:t>
            </a:r>
          </a:p>
          <a:p>
            <a:pPr lvl="1"/>
            <a:r>
              <a:rPr lang="en-US" dirty="0" smtClean="0"/>
              <a:t>Wet or dry sand</a:t>
            </a:r>
          </a:p>
          <a:p>
            <a:pPr lvl="1"/>
            <a:r>
              <a:rPr lang="en-US" dirty="0" smtClean="0"/>
              <a:t>Polyester will be tacky on the exposed parts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“Resin” Casting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really </a:t>
            </a:r>
          </a:p>
          <a:p>
            <a:r>
              <a:rPr lang="en-US" dirty="0" err="1" smtClean="0"/>
              <a:t>Jello</a:t>
            </a:r>
            <a:r>
              <a:rPr lang="en-US" dirty="0" smtClean="0"/>
              <a:t> Gummy Candy </a:t>
            </a:r>
            <a:r>
              <a:rPr lang="en-US" dirty="0" err="1" smtClean="0">
                <a:sym typeface="Wingdings"/>
              </a:rPr>
              <a:t>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Same technique, safer material for demo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Questions/Answers?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  <a:cs typeface="Motter Tektura (Headings)"/>
              </a:rPr>
              <a:t>Agenda</a:t>
            </a:r>
            <a:endParaRPr lang="en-US" b="1" dirty="0">
              <a:latin typeface="+mn-lt"/>
              <a:cs typeface="Motter Tektura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Silicone Mold Making Materials</a:t>
            </a:r>
          </a:p>
          <a:p>
            <a:r>
              <a:rPr lang="en-US" dirty="0" smtClean="0"/>
              <a:t>Silicone Mold Making Demo</a:t>
            </a:r>
          </a:p>
          <a:p>
            <a:r>
              <a:rPr lang="en-US" dirty="0" smtClean="0"/>
              <a:t>Resin Casting Materials Needed </a:t>
            </a:r>
          </a:p>
          <a:p>
            <a:r>
              <a:rPr lang="en-US" dirty="0" smtClean="0"/>
              <a:t>“Casting” Demo </a:t>
            </a:r>
          </a:p>
          <a:p>
            <a:r>
              <a:rPr lang="en-US" dirty="0" smtClean="0"/>
              <a:t>Q/A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Mold Making: Materials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A/B Silicone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Different makes </a:t>
            </a:r>
          </a:p>
          <a:p>
            <a:r>
              <a:rPr lang="en-US" dirty="0" smtClean="0"/>
              <a:t>Some are food-safe </a:t>
            </a:r>
          </a:p>
          <a:p>
            <a:r>
              <a:rPr lang="en-US" dirty="0" smtClean="0"/>
              <a:t>Some are 1:1, some are other ratios </a:t>
            </a:r>
          </a:p>
          <a:p>
            <a:r>
              <a:rPr lang="en-US" dirty="0" smtClean="0"/>
              <a:t>All require CAREFUL MEASURING AND MIXING </a:t>
            </a:r>
          </a:p>
          <a:p>
            <a:r>
              <a:rPr lang="en-US" dirty="0" smtClean="0"/>
              <a:t>“Pot Time” – how long you have to work </a:t>
            </a:r>
          </a:p>
        </p:txBody>
      </p:sp>
      <p:pic>
        <p:nvPicPr>
          <p:cNvPr id="5" name="Content Placeholder 4" descr="oomoo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4242" r="-4242"/>
          <a:stretch>
            <a:fillRect/>
          </a:stretch>
        </p:blipFill>
        <p:spPr>
          <a:xfrm>
            <a:off x="5737389" y="1417638"/>
            <a:ext cx="2570928" cy="2881178"/>
          </a:xfrm>
        </p:spPr>
      </p:pic>
      <p:pic>
        <p:nvPicPr>
          <p:cNvPr id="6" name="Picture 5" descr="copyfl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644" y="4382616"/>
            <a:ext cx="3659156" cy="2025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lexibo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562" y="3759203"/>
            <a:ext cx="3377238" cy="26648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Mold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Should be ½” around all sides of your part/parts </a:t>
            </a:r>
          </a:p>
          <a:p>
            <a:r>
              <a:rPr lang="en-US" dirty="0" smtClean="0"/>
              <a:t>Needs to contain a liquid </a:t>
            </a:r>
          </a:p>
          <a:p>
            <a:r>
              <a:rPr lang="en-US" dirty="0" smtClean="0"/>
              <a:t>Several options </a:t>
            </a:r>
          </a:p>
          <a:p>
            <a:pPr lvl="1"/>
            <a:r>
              <a:rPr lang="en-US" dirty="0" err="1" smtClean="0"/>
              <a:t>Legos</a:t>
            </a:r>
            <a:r>
              <a:rPr lang="en-US" dirty="0" smtClean="0"/>
              <a:t>/Clay </a:t>
            </a:r>
          </a:p>
          <a:p>
            <a:pPr lvl="1"/>
            <a:r>
              <a:rPr lang="en-US" dirty="0" err="1" smtClean="0"/>
              <a:t>Plexiglass</a:t>
            </a:r>
            <a:r>
              <a:rPr lang="en-US" dirty="0" smtClean="0"/>
              <a:t> and Hot Glue </a:t>
            </a:r>
          </a:p>
          <a:p>
            <a:pPr lvl="1"/>
            <a:r>
              <a:rPr lang="en-US" dirty="0" smtClean="0"/>
              <a:t>Styrofoam 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8" name="Content Placeholder 7" descr="lego 1 part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119" b="-24119"/>
          <a:stretch>
            <a:fillRect/>
          </a:stretch>
        </p:blipFill>
        <p:spPr>
          <a:xfrm>
            <a:off x="5574158" y="698026"/>
            <a:ext cx="3112642" cy="3488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Optional for 1-part molds</a:t>
            </a:r>
          </a:p>
          <a:p>
            <a:pPr lvl="1"/>
            <a:r>
              <a:rPr lang="en-US" dirty="0" smtClean="0"/>
              <a:t>Sealer</a:t>
            </a:r>
          </a:p>
          <a:p>
            <a:r>
              <a:rPr lang="en-US" dirty="0" smtClean="0"/>
              <a:t>Required for 2-part molds</a:t>
            </a:r>
          </a:p>
          <a:p>
            <a:pPr lvl="1"/>
            <a:r>
              <a:rPr lang="en-US" dirty="0" smtClean="0"/>
              <a:t>Make half a mold at a time  </a:t>
            </a:r>
          </a:p>
          <a:p>
            <a:r>
              <a:rPr lang="en-US" dirty="0" smtClean="0"/>
              <a:t>Needs to be inert</a:t>
            </a:r>
          </a:p>
          <a:p>
            <a:pPr lvl="1"/>
            <a:r>
              <a:rPr lang="en-US" dirty="0" smtClean="0"/>
              <a:t>Sulfur Free  </a:t>
            </a:r>
            <a:endParaRPr lang="en-US" dirty="0"/>
          </a:p>
        </p:txBody>
      </p:sp>
      <p:pic>
        <p:nvPicPr>
          <p:cNvPr id="5" name="Content Placeholder 4" descr="lego mold box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3609" r="-3609"/>
          <a:stretch>
            <a:fillRect/>
          </a:stretch>
        </p:blipFill>
        <p:spPr>
          <a:xfrm>
            <a:off x="5706584" y="753424"/>
            <a:ext cx="2617685" cy="2933577"/>
          </a:xfrm>
        </p:spPr>
      </p:pic>
      <p:pic>
        <p:nvPicPr>
          <p:cNvPr id="6" name="Picture 5" descr="2 part cla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256" y="3687001"/>
            <a:ext cx="3735544" cy="2801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Disposable Supplies</a:t>
            </a:r>
          </a:p>
          <a:p>
            <a:pPr lvl="1"/>
            <a:r>
              <a:rPr lang="en-US" dirty="0" smtClean="0"/>
              <a:t>Mixing </a:t>
            </a:r>
            <a:r>
              <a:rPr lang="en-US" dirty="0" err="1" smtClean="0"/>
              <a:t>container(s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Paint stir sticks </a:t>
            </a:r>
          </a:p>
          <a:p>
            <a:r>
              <a:rPr lang="en-US" dirty="0" smtClean="0"/>
              <a:t>Reusable Supplies</a:t>
            </a:r>
          </a:p>
          <a:p>
            <a:pPr lvl="1"/>
            <a:r>
              <a:rPr lang="en-US" dirty="0" smtClean="0"/>
              <a:t>Mold Key Makers (acorn nuts, marbles) </a:t>
            </a:r>
          </a:p>
          <a:p>
            <a:pPr lvl="1"/>
            <a:r>
              <a:rPr lang="en-US" dirty="0" smtClean="0"/>
              <a:t>Release Agent </a:t>
            </a:r>
          </a:p>
          <a:p>
            <a:pPr lvl="1"/>
            <a:r>
              <a:rPr lang="en-US" dirty="0" smtClean="0"/>
              <a:t>Digital Scale </a:t>
            </a:r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Mold Making Demo (1-piece)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Box </a:t>
            </a:r>
          </a:p>
          <a:p>
            <a:r>
              <a:rPr lang="en-US" dirty="0" smtClean="0"/>
              <a:t>Attach part to box securely </a:t>
            </a:r>
          </a:p>
          <a:p>
            <a:r>
              <a:rPr lang="en-US" dirty="0" smtClean="0"/>
              <a:t>Seal box if needed </a:t>
            </a:r>
          </a:p>
          <a:p>
            <a:r>
              <a:rPr lang="en-US" dirty="0" smtClean="0"/>
              <a:t>Measure A and B (equal amounts in this case) </a:t>
            </a:r>
          </a:p>
          <a:p>
            <a:r>
              <a:rPr lang="en-US" dirty="0" smtClean="0"/>
              <a:t>Mix once </a:t>
            </a:r>
          </a:p>
          <a:p>
            <a:r>
              <a:rPr lang="en-US" dirty="0" smtClean="0"/>
              <a:t>Pour into second container, mix again </a:t>
            </a:r>
          </a:p>
          <a:p>
            <a:r>
              <a:rPr lang="en-US" dirty="0" smtClean="0"/>
              <a:t>Slowly and carefully pour mold </a:t>
            </a:r>
          </a:p>
          <a:p>
            <a:r>
              <a:rPr lang="en-US" dirty="0" smtClean="0"/>
              <a:t>Let cure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Resin Casting: Material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Motter Tektur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Apple Garamond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423</Words>
  <Application>Microsoft Macintosh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Silicone Molding and Resin Casting Small Parts</vt:lpstr>
      <vt:lpstr>Agenda</vt:lpstr>
      <vt:lpstr>Mold Making: Materials </vt:lpstr>
      <vt:lpstr>A/B Silicone</vt:lpstr>
      <vt:lpstr>Mold Box</vt:lpstr>
      <vt:lpstr>Clay</vt:lpstr>
      <vt:lpstr>Other Supplies</vt:lpstr>
      <vt:lpstr>Mold Making Demo (1-piece) </vt:lpstr>
      <vt:lpstr>Resin Casting: Material</vt:lpstr>
      <vt:lpstr>Resin</vt:lpstr>
      <vt:lpstr>Resin Continued</vt:lpstr>
      <vt:lpstr>Other Materials</vt:lpstr>
      <vt:lpstr>Safe Casting</vt:lpstr>
      <vt:lpstr>Resin Casting Steps</vt:lpstr>
      <vt:lpstr>Special Resin Considerations</vt:lpstr>
      <vt:lpstr>“Resin” Casting Demo</vt:lpstr>
      <vt:lpstr>Questions/Answers?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Silicone Molding and Resin Casting Small Parts</dc:title>
  <dc:creator>New User</dc:creator>
  <cp:lastModifiedBy>New User</cp:lastModifiedBy>
  <cp:revision>23</cp:revision>
  <dcterms:created xsi:type="dcterms:W3CDTF">2016-06-22T00:29:01Z</dcterms:created>
  <dcterms:modified xsi:type="dcterms:W3CDTF">2016-06-22T00:29:15Z</dcterms:modified>
</cp:coreProperties>
</file>