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Chris Torrance and Kansas Fest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Lot’s of adventures at Apple &gt; some with products, some with colleagues, some with Steve…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c1486a37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c1486a37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Portable Apple II?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ec1486a37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ec1486a37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Grid computer - Wow!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859f3152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859f3152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serious Apple IIx?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ec1486a37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ec1486a37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II next  __</a:t>
            </a:r>
            <a:r>
              <a:rPr lang="en" sz="1200" u="sng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__ &gt; Moby, Teri, Phillie, ELF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Price point too high vs. Mac &gt; Needed lower cost Apple II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859f3152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859f3152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Fresh thinking, —But not lead by the youngest designer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859f3152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859f3152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Enter Hartmut Esslinger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c1486a37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c1486a37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Snow White Project - Jerry Manock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842fb1ac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842fb1ac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Snow White Project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ec1486a37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ec1486a37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Frog wars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ec1486a37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ec1486a37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Compact vs. Cuddly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ec1486a37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ec1486a37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I joined an during an 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/// hangover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Apple’s first layoff - Black Wednesday &gt; dozens of phone calls 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&gt; Don’t need to call any more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7859f3152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7859f3152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What is this 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piece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 of…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c1486a37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ec1486a37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Here come the Germans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ec1486a37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ec1486a37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Iterate, Iterate Iterate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859f3152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859f3152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over 10 layouts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842fb1ac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7842fb1ac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to detail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859f3152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859f3152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Attention to connectors!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859f3152c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7859f3152c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Attention to heat!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ec1486a37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ec1486a37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The Intro event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c1486a371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ec1486a37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Took over Moscone Center - bigger than the Mac Intro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ec1486a37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ec1486a37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50k Units pre-ordered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ec1486a3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ec1486a3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staffing - not scientific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c1486a37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ec1486a37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Fastest Monitor project ever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ec1486a37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ec1486a37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My final product design at Apple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c1486a37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c1486a37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IIc Next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ec1486a371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ec1486a371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Amiga - Cutting edge vs. Cuddly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859f3152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7859f3152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ec1486a37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ec1486a37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me?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92ae33d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e92ae33d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859f3152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859f3152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I joined Apple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ec1486a37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ec1486a37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II &gt; 6.14.82 - </a:t>
            </a: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IIe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859f3152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7859f3152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6.14.82 - Apple IIe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Lot’s of chamfers and HP colors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c1486a37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c1486a37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Apple II Modem - 3.30.82</a:t>
            </a:r>
            <a:endParaRPr sz="1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Into the deep end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859f3152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859f3152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Swimming but to where?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c1486a37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c1486a37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11.8.81 Exploring what could be done, and how to gets Steve’s interest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2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Relationship Id="rId4" Type="http://schemas.openxmlformats.org/officeDocument/2006/relationships/image" Target="../media/image25.png"/><Relationship Id="rId5" Type="http://schemas.openxmlformats.org/officeDocument/2006/relationships/image" Target="../media/image1.jpg"/><Relationship Id="rId6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17.jpg"/><Relationship Id="rId5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86000"/>
          </a:blip>
          <a:srcRect b="24708" l="0" r="0" t="371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832050" y="1496700"/>
            <a:ext cx="5193900" cy="9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Apple //c</a:t>
            </a:r>
            <a:endParaRPr sz="7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832050" y="2769750"/>
            <a:ext cx="6870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An Apple adventure</a:t>
            </a:r>
            <a:endParaRPr i="1" sz="30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290" y="0"/>
            <a:ext cx="628440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800"/>
            <a:ext cx="72545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 rotWithShape="1">
          <a:blip r:embed="rId3">
            <a:alphaModFix/>
          </a:blip>
          <a:srcRect b="8784" l="0" r="7689" t="2836"/>
          <a:stretch/>
        </p:blipFill>
        <p:spPr>
          <a:xfrm>
            <a:off x="863600" y="0"/>
            <a:ext cx="716279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 rotWithShape="1">
          <a:blip r:embed="rId3">
            <a:alphaModFix/>
          </a:blip>
          <a:srcRect b="10217" l="0" r="0" t="0"/>
          <a:stretch/>
        </p:blipFill>
        <p:spPr>
          <a:xfrm>
            <a:off x="882650" y="0"/>
            <a:ext cx="73786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70" y="0"/>
            <a:ext cx="787286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0"/>
            <a:ext cx="7619999" cy="470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7"/>
          <p:cNvPicPr preferRelativeResize="0"/>
          <p:nvPr/>
        </p:nvPicPr>
        <p:blipFill rotWithShape="1">
          <a:blip r:embed="rId4">
            <a:alphaModFix/>
          </a:blip>
          <a:srcRect b="11049" l="6407" r="39105" t="4733"/>
          <a:stretch/>
        </p:blipFill>
        <p:spPr>
          <a:xfrm>
            <a:off x="368300" y="368300"/>
            <a:ext cx="1485900" cy="1555825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375" y="0"/>
            <a:ext cx="72972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70701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9"/>
          <p:cNvPicPr preferRelativeResize="0"/>
          <p:nvPr/>
        </p:nvPicPr>
        <p:blipFill rotWithShape="1">
          <a:blip r:embed="rId4">
            <a:alphaModFix/>
          </a:blip>
          <a:srcRect b="12663" l="0" r="0" t="0"/>
          <a:stretch/>
        </p:blipFill>
        <p:spPr>
          <a:xfrm>
            <a:off x="4572000" y="0"/>
            <a:ext cx="4571999" cy="1448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 rotWithShape="1">
          <a:blip r:embed="rId3">
            <a:alphaModFix/>
          </a:blip>
          <a:srcRect b="8655" l="0" r="9321" t="7879"/>
          <a:stretch/>
        </p:blipFill>
        <p:spPr>
          <a:xfrm>
            <a:off x="0" y="0"/>
            <a:ext cx="419099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0"/>
          <p:cNvPicPr preferRelativeResize="0"/>
          <p:nvPr/>
        </p:nvPicPr>
        <p:blipFill rotWithShape="1">
          <a:blip r:embed="rId4">
            <a:alphaModFix/>
          </a:blip>
          <a:srcRect b="27313" l="22178" r="23699" t="41472"/>
          <a:stretch/>
        </p:blipFill>
        <p:spPr>
          <a:xfrm>
            <a:off x="5219700" y="1477812"/>
            <a:ext cx="2844799" cy="2187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1"/>
          <p:cNvPicPr preferRelativeResize="0"/>
          <p:nvPr/>
        </p:nvPicPr>
        <p:blipFill rotWithShape="1">
          <a:blip r:embed="rId3">
            <a:alphaModFix/>
          </a:blip>
          <a:srcRect b="5156" l="0" r="0" t="5156"/>
          <a:stretch/>
        </p:blipFill>
        <p:spPr>
          <a:xfrm>
            <a:off x="924288" y="0"/>
            <a:ext cx="72954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00" y="362225"/>
            <a:ext cx="6485149" cy="445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0" l="0" r="31763" t="0"/>
          <a:stretch/>
        </p:blipFill>
        <p:spPr>
          <a:xfrm>
            <a:off x="5454800" y="945925"/>
            <a:ext cx="3443950" cy="3002624"/>
          </a:xfrm>
          <a:prstGeom prst="rect">
            <a:avLst/>
          </a:prstGeom>
          <a:noFill/>
          <a:ln>
            <a:noFill/>
          </a:ln>
          <a:effectLst>
            <a:outerShdw blurRad="242888" rotWithShape="0" algn="bl" dir="7800000" dist="85725">
              <a:srgbClr val="000000">
                <a:alpha val="32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 rotWithShape="1">
          <a:blip r:embed="rId3">
            <a:alphaModFix/>
          </a:blip>
          <a:srcRect b="5490" l="0" r="0" t="3600"/>
          <a:stretch/>
        </p:blipFill>
        <p:spPr>
          <a:xfrm>
            <a:off x="1187450" y="0"/>
            <a:ext cx="67690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4"/>
          <p:cNvPicPr preferRelativeResize="0"/>
          <p:nvPr/>
        </p:nvPicPr>
        <p:blipFill rotWithShape="1">
          <a:blip r:embed="rId3">
            <a:alphaModFix/>
          </a:blip>
          <a:srcRect b="10962" l="0" r="0" t="8248"/>
          <a:stretch/>
        </p:blipFill>
        <p:spPr>
          <a:xfrm>
            <a:off x="0" y="0"/>
            <a:ext cx="8991601" cy="484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250" y="367375"/>
            <a:ext cx="6311101" cy="411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5"/>
          <p:cNvPicPr preferRelativeResize="0"/>
          <p:nvPr/>
        </p:nvPicPr>
        <p:blipFill rotWithShape="1">
          <a:blip r:embed="rId3">
            <a:alphaModFix/>
          </a:blip>
          <a:srcRect b="16252" l="5245" r="6586" t="6900"/>
          <a:stretch/>
        </p:blipFill>
        <p:spPr>
          <a:xfrm>
            <a:off x="952500" y="0"/>
            <a:ext cx="6832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6"/>
          <p:cNvPicPr preferRelativeResize="0"/>
          <p:nvPr/>
        </p:nvPicPr>
        <p:blipFill rotWithShape="1">
          <a:blip r:embed="rId3">
            <a:alphaModFix/>
          </a:blip>
          <a:srcRect b="10968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7"/>
          <p:cNvPicPr preferRelativeResize="0"/>
          <p:nvPr/>
        </p:nvPicPr>
        <p:blipFill rotWithShape="1">
          <a:blip r:embed="rId3">
            <a:alphaModFix/>
          </a:blip>
          <a:srcRect b="0" l="0" r="0" t="8558"/>
          <a:stretch/>
        </p:blipFill>
        <p:spPr>
          <a:xfrm>
            <a:off x="0" y="0"/>
            <a:ext cx="9144003" cy="556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213" y="0"/>
            <a:ext cx="784356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 amt="85000"/>
          </a:blip>
          <a:srcRect b="7008" l="0" r="0" t="8653"/>
          <a:stretch/>
        </p:blipFill>
        <p:spPr>
          <a:xfrm>
            <a:off x="25170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0"/>
          <p:cNvPicPr preferRelativeResize="0"/>
          <p:nvPr/>
        </p:nvPicPr>
        <p:blipFill rotWithShape="1">
          <a:blip r:embed="rId3">
            <a:alphaModFix/>
          </a:blip>
          <a:srcRect b="6578" l="5116" r="5116" t="7087"/>
          <a:stretch/>
        </p:blipFill>
        <p:spPr>
          <a:xfrm>
            <a:off x="635000" y="0"/>
            <a:ext cx="787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/>
          <p:cNvPicPr preferRelativeResize="0"/>
          <p:nvPr/>
        </p:nvPicPr>
        <p:blipFill rotWithShape="1">
          <a:blip r:embed="rId3">
            <a:alphaModFix/>
          </a:blip>
          <a:srcRect b="6295" l="15927" r="15447" t="10765"/>
          <a:stretch/>
        </p:blipFill>
        <p:spPr>
          <a:xfrm>
            <a:off x="1346200" y="89550"/>
            <a:ext cx="6172201" cy="497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4526" y="916750"/>
            <a:ext cx="5890074" cy="384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9682" t="0"/>
          <a:stretch/>
        </p:blipFill>
        <p:spPr>
          <a:xfrm>
            <a:off x="0" y="1593750"/>
            <a:ext cx="3984398" cy="354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8775" y="1943275"/>
            <a:ext cx="3205224" cy="320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0969" y="0"/>
            <a:ext cx="5260032" cy="19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6610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3"/>
          <p:cNvPicPr preferRelativeResize="0"/>
          <p:nvPr/>
        </p:nvPicPr>
        <p:blipFill rotWithShape="1">
          <a:blip r:embed="rId3">
            <a:alphaModFix/>
          </a:blip>
          <a:srcRect b="6250" l="5573" r="5813" t="6451"/>
          <a:stretch/>
        </p:blipFill>
        <p:spPr>
          <a:xfrm>
            <a:off x="1316925" y="0"/>
            <a:ext cx="782706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000" y="273050"/>
            <a:ext cx="2006600" cy="20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025" y="1333500"/>
            <a:ext cx="2070202" cy="247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203" y="1068475"/>
            <a:ext cx="4507602" cy="300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6"/>
          <p:cNvPicPr preferRelativeResize="0"/>
          <p:nvPr/>
        </p:nvPicPr>
        <p:blipFill rotWithShape="1">
          <a:blip r:embed="rId3">
            <a:alphaModFix amt="86000"/>
          </a:blip>
          <a:srcRect b="24708" l="0" r="0" t="371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6"/>
          <p:cNvSpPr txBox="1"/>
          <p:nvPr>
            <p:ph type="ctrTitle"/>
          </p:nvPr>
        </p:nvSpPr>
        <p:spPr>
          <a:xfrm>
            <a:off x="832050" y="1496700"/>
            <a:ext cx="5193900" cy="9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Apple //c</a:t>
            </a:r>
            <a:endParaRPr sz="72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46"/>
          <p:cNvSpPr txBox="1"/>
          <p:nvPr>
            <p:ph idx="1" type="subTitle"/>
          </p:nvPr>
        </p:nvSpPr>
        <p:spPr>
          <a:xfrm>
            <a:off x="832050" y="2769750"/>
            <a:ext cx="6870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Forever!</a:t>
            </a:r>
            <a:endParaRPr i="1" sz="3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Apple IIc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48"/>
          <p:cNvSpPr txBox="1"/>
          <p:nvPr>
            <p:ph idx="1" type="body"/>
          </p:nvPr>
        </p:nvSpPr>
        <p:spPr>
          <a:xfrm>
            <a:off x="311700" y="1152475"/>
            <a:ext cx="2690400" cy="3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Backstory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Who, me?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Apple staffing - not scientific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So close to Steve, but not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Into the deep end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Apple /// hangover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Wandering in the “concept” forest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Apple IIe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Apple __</a:t>
            </a:r>
            <a:r>
              <a:rPr lang="en" sz="1200" u="sng"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__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What is this piece of…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48"/>
          <p:cNvSpPr txBox="1"/>
          <p:nvPr>
            <p:ph idx="1" type="body"/>
          </p:nvPr>
        </p:nvSpPr>
        <p:spPr>
          <a:xfrm>
            <a:off x="3150600" y="1152475"/>
            <a:ext cx="2690400" cy="3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Journey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Grid computer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Mini Apple II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Portable Apple II?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ELF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Snow White Project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Our Dwarf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Here come the Germans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Frog wars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Iterate, Iterate Iterate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Fastest Monitor project ever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48"/>
          <p:cNvSpPr txBox="1"/>
          <p:nvPr>
            <p:ph idx="1" type="body"/>
          </p:nvPr>
        </p:nvSpPr>
        <p:spPr>
          <a:xfrm>
            <a:off x="6065700" y="1152475"/>
            <a:ext cx="2690400" cy="3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Aftermath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The Intro event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50k Units pre-ordered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Accessories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IIc Next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Creative Pivot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Steve’s gone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Amiga - Cutting edge vs. Cuddly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Next Cube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/>
          </a:blip>
          <a:srcRect b="1441" l="5571" r="0" t="4343"/>
          <a:stretch/>
        </p:blipFill>
        <p:spPr>
          <a:xfrm flipH="1" rot="2">
            <a:off x="1323352" y="3"/>
            <a:ext cx="7820657" cy="514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300" y="33678"/>
            <a:ext cx="6235700" cy="51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908300" cy="2773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8300" y="33678"/>
            <a:ext cx="6235700" cy="5109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908300" cy="277306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/>
          <p:nvPr/>
        </p:nvSpPr>
        <p:spPr>
          <a:xfrm>
            <a:off x="0" y="200"/>
            <a:ext cx="9144000" cy="5143500"/>
          </a:xfrm>
          <a:prstGeom prst="rect">
            <a:avLst/>
          </a:prstGeom>
          <a:solidFill>
            <a:srgbClr val="000000">
              <a:alpha val="59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000" y="533401"/>
            <a:ext cx="7906501" cy="427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 rotWithShape="1">
          <a:blip r:embed="rId3">
            <a:alphaModFix/>
          </a:blip>
          <a:srcRect b="12480" l="1898" r="3161" t="13098"/>
          <a:stretch/>
        </p:blipFill>
        <p:spPr>
          <a:xfrm>
            <a:off x="0" y="0"/>
            <a:ext cx="9144003" cy="509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b="9331" l="0" r="11863" t="7272"/>
          <a:stretch/>
        </p:blipFill>
        <p:spPr>
          <a:xfrm>
            <a:off x="947963" y="0"/>
            <a:ext cx="72480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3">
            <a:alphaModFix/>
          </a:blip>
          <a:srcRect b="20470" l="8759" r="7093" t="1642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4">
            <a:alphaModFix/>
          </a:blip>
          <a:srcRect b="6615" l="9084" r="7804" t="6337"/>
          <a:stretch/>
        </p:blipFill>
        <p:spPr>
          <a:xfrm>
            <a:off x="6108700" y="177800"/>
            <a:ext cx="2438400" cy="1917700"/>
          </a:xfrm>
          <a:prstGeom prst="rect">
            <a:avLst/>
          </a:prstGeom>
          <a:noFill/>
          <a:ln>
            <a:noFill/>
          </a:ln>
          <a:effectLst>
            <a:outerShdw blurRad="4857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