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5" r:id="rId4"/>
    <p:sldId id="273" r:id="rId5"/>
    <p:sldId id="256" r:id="rId6"/>
    <p:sldId id="267" r:id="rId7"/>
    <p:sldId id="258" r:id="rId8"/>
    <p:sldId id="265" r:id="rId9"/>
    <p:sldId id="266" r:id="rId10"/>
    <p:sldId id="268" r:id="rId11"/>
    <p:sldId id="269" r:id="rId12"/>
    <p:sldId id="270" r:id="rId13"/>
    <p:sldId id="271" r:id="rId14"/>
    <p:sldId id="260" r:id="rId15"/>
    <p:sldId id="261" r:id="rId16"/>
    <p:sldId id="262" r:id="rId17"/>
    <p:sldId id="263" r:id="rId18"/>
    <p:sldId id="264" r:id="rId19"/>
    <p:sldId id="259" r:id="rId20"/>
    <p:sldId id="274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4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5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62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9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28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77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25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5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781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6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43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A9BE-ED2E-4D03-9292-93FDB8A393D1}" type="datetimeFigureOut">
              <a:rPr lang="fr-FR" smtClean="0"/>
              <a:t>19/07/2017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8D104-2159-478E-959B-C031707B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09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92246" y="1268760"/>
            <a:ext cx="3651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1980 – 2000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975047" y="2420888"/>
            <a:ext cx="51892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The </a:t>
            </a:r>
            <a:r>
              <a:rPr lang="fr-FR" sz="5400" b="1" dirty="0" err="1" smtClean="0"/>
              <a:t>way</a:t>
            </a:r>
            <a:r>
              <a:rPr lang="fr-FR" sz="5400" b="1" dirty="0" smtClean="0"/>
              <a:t> </a:t>
            </a:r>
            <a:r>
              <a:rPr lang="fr-FR" sz="5400" b="1" dirty="0" err="1" smtClean="0"/>
              <a:t>we</a:t>
            </a:r>
            <a:r>
              <a:rPr lang="fr-FR" sz="5400" b="1" dirty="0" smtClean="0"/>
              <a:t> </a:t>
            </a:r>
            <a:r>
              <a:rPr lang="fr-FR" sz="5400" b="1" dirty="0" err="1" smtClean="0"/>
              <a:t>were</a:t>
            </a:r>
            <a:endParaRPr lang="fr-FR" sz="5400" b="1" dirty="0" smtClean="0"/>
          </a:p>
        </p:txBody>
      </p:sp>
      <p:sp>
        <p:nvSpPr>
          <p:cNvPr id="2" name="AutoShape 12" descr="Résultat de recherche d'images pour &quot;jurassic park logo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72146"/>
            <a:ext cx="3486398" cy="222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1034743" y="3430741"/>
            <a:ext cx="70183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A </a:t>
            </a:r>
            <a:r>
              <a:rPr lang="fr-FR" sz="3600" b="1" dirty="0" err="1" smtClean="0"/>
              <a:t>journey</a:t>
            </a:r>
            <a:r>
              <a:rPr lang="fr-FR" sz="3600" b="1" dirty="0" smtClean="0"/>
              <a:t> in France computer times</a:t>
            </a:r>
          </a:p>
        </p:txBody>
      </p:sp>
    </p:spTree>
    <p:extLst>
      <p:ext uri="{BB962C8B-B14F-4D97-AF65-F5344CB8AC3E}">
        <p14:creationId xmlns:p14="http://schemas.microsoft.com/office/powerpoint/2010/main" val="3108627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63688" y="44624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Tandy Radio Shark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TRS 80					1977</a:t>
            </a:r>
          </a:p>
          <a:p>
            <a:pPr lvl="1"/>
            <a:r>
              <a:rPr lang="fr-FR" dirty="0"/>
              <a:t>Z</a:t>
            </a:r>
            <a:r>
              <a:rPr lang="fr-FR" dirty="0" smtClean="0"/>
              <a:t>80  1,77 Mhz</a:t>
            </a:r>
          </a:p>
          <a:p>
            <a:pPr lvl="1"/>
            <a:r>
              <a:rPr lang="fr-FR" dirty="0" smtClean="0"/>
              <a:t>RAM 4 KB  -&gt;  16 KB  /  </a:t>
            </a:r>
            <a:r>
              <a:rPr lang="fr-FR" dirty="0" smtClean="0"/>
              <a:t>ROM  4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64*16</a:t>
            </a:r>
          </a:p>
          <a:p>
            <a:pPr lvl="1"/>
            <a:r>
              <a:rPr lang="fr-FR" dirty="0" smtClean="0"/>
              <a:t>Graphic Modes  128*48</a:t>
            </a:r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Résultat de recherche d'images pour &quot;trs80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10" y="1787078"/>
            <a:ext cx="2933530" cy="192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738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35896" y="4462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Atari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800 XL					1983</a:t>
            </a:r>
          </a:p>
          <a:p>
            <a:pPr lvl="1"/>
            <a:r>
              <a:rPr lang="fr-FR" dirty="0" smtClean="0"/>
              <a:t>6502  1,79 Mhz</a:t>
            </a:r>
          </a:p>
          <a:p>
            <a:pPr lvl="1"/>
            <a:r>
              <a:rPr lang="fr-FR" dirty="0" smtClean="0"/>
              <a:t>RAM 64 KB  /  </a:t>
            </a:r>
            <a:r>
              <a:rPr lang="fr-FR" dirty="0" smtClean="0"/>
              <a:t>ROM  10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</a:t>
            </a:r>
          </a:p>
          <a:p>
            <a:pPr lvl="1"/>
            <a:r>
              <a:rPr lang="fr-FR" dirty="0" smtClean="0"/>
              <a:t>Graphic Mode   320*192, Palette 256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 / Disk Drive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0" y="2056433"/>
            <a:ext cx="2833050" cy="14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https://upload.wikimedia.org/wikipedia/commons/thumb/9/9a/Atari-130XE.jpg/1024px-Atari-130X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6" y="4365104"/>
            <a:ext cx="2969241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347864" y="4627002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130 XE					1985</a:t>
            </a:r>
          </a:p>
          <a:p>
            <a:pPr lvl="1"/>
            <a:r>
              <a:rPr lang="fr-FR" dirty="0" smtClean="0"/>
              <a:t>6502  1,79 Mhz</a:t>
            </a:r>
          </a:p>
          <a:p>
            <a:pPr lvl="1"/>
            <a:r>
              <a:rPr lang="fr-FR" dirty="0" smtClean="0"/>
              <a:t>RAM 128 KB  /  </a:t>
            </a:r>
            <a:r>
              <a:rPr lang="fr-FR" dirty="0" smtClean="0"/>
              <a:t>ROM  10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</a:t>
            </a:r>
          </a:p>
          <a:p>
            <a:pPr lvl="1"/>
            <a:r>
              <a:rPr lang="fr-FR" dirty="0" smtClean="0"/>
              <a:t>Graphic Mode    320*192, Palette 256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 / Disk Drive</a:t>
            </a:r>
          </a:p>
        </p:txBody>
      </p:sp>
    </p:spTree>
    <p:extLst>
      <p:ext uri="{BB962C8B-B14F-4D97-AF65-F5344CB8AC3E}">
        <p14:creationId xmlns:p14="http://schemas.microsoft.com/office/powerpoint/2010/main" val="3766635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483768" y="4462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Commodore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VIC 20					1981</a:t>
            </a:r>
          </a:p>
          <a:p>
            <a:pPr lvl="1"/>
            <a:r>
              <a:rPr lang="fr-FR" dirty="0" smtClean="0"/>
              <a:t>6502  1,1 Mhz</a:t>
            </a:r>
          </a:p>
          <a:p>
            <a:pPr lvl="1"/>
            <a:r>
              <a:rPr lang="fr-FR" dirty="0" smtClean="0"/>
              <a:t>RAM 5 KB -&gt; 32 KB  /  </a:t>
            </a:r>
            <a:r>
              <a:rPr lang="fr-FR" dirty="0" smtClean="0"/>
              <a:t>ROM  20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22*23</a:t>
            </a:r>
          </a:p>
          <a:p>
            <a:pPr lvl="1"/>
            <a:r>
              <a:rPr lang="fr-FR" dirty="0" smtClean="0"/>
              <a:t>Graphic Mode   176*184, 16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347864" y="4627002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C64					1982</a:t>
            </a:r>
          </a:p>
          <a:p>
            <a:pPr lvl="1"/>
            <a:r>
              <a:rPr lang="fr-FR" dirty="0" smtClean="0"/>
              <a:t>6502  0,98 Mhz</a:t>
            </a:r>
          </a:p>
          <a:p>
            <a:pPr lvl="1"/>
            <a:r>
              <a:rPr lang="fr-FR" dirty="0" smtClean="0"/>
              <a:t>RAM 64 KB  /  </a:t>
            </a:r>
            <a:r>
              <a:rPr lang="fr-FR" dirty="0" smtClean="0"/>
              <a:t>ROM  00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40*25</a:t>
            </a:r>
          </a:p>
          <a:p>
            <a:pPr lvl="1"/>
            <a:r>
              <a:rPr lang="fr-FR" dirty="0" smtClean="0"/>
              <a:t>Graphic Mode    320*200, 16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 / Disk Drive</a:t>
            </a:r>
          </a:p>
        </p:txBody>
      </p:sp>
      <p:pic>
        <p:nvPicPr>
          <p:cNvPr id="15362" name="Picture 2" descr="Résultat de recherche d'images pour &quot;vic 20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37" y="1916832"/>
            <a:ext cx="2693095" cy="152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ardw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12" y="4509120"/>
            <a:ext cx="28575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0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91880" y="44624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Apple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Apple IIe					1983</a:t>
            </a:r>
          </a:p>
          <a:p>
            <a:pPr lvl="1"/>
            <a:r>
              <a:rPr lang="fr-FR" dirty="0" smtClean="0"/>
              <a:t>6502  1 Mhz</a:t>
            </a:r>
          </a:p>
          <a:p>
            <a:pPr lvl="1"/>
            <a:r>
              <a:rPr lang="fr-FR" dirty="0" smtClean="0"/>
              <a:t>RAM 64 KB -&gt; 128 KB  /  </a:t>
            </a:r>
            <a:r>
              <a:rPr lang="fr-FR" dirty="0" smtClean="0"/>
              <a:t>ROM  16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 /  80*24</a:t>
            </a:r>
          </a:p>
          <a:p>
            <a:pPr lvl="1"/>
            <a:r>
              <a:rPr lang="fr-FR" dirty="0" smtClean="0"/>
              <a:t>Graphic Modes   280*192  6 </a:t>
            </a:r>
            <a:r>
              <a:rPr lang="fr-FR" dirty="0" err="1" smtClean="0"/>
              <a:t>colors</a:t>
            </a:r>
            <a:r>
              <a:rPr lang="fr-FR" dirty="0" smtClean="0"/>
              <a:t>, 560*196 Mono</a:t>
            </a:r>
          </a:p>
          <a:p>
            <a:pPr lvl="1"/>
            <a:r>
              <a:rPr lang="fr-FR" dirty="0" smtClean="0"/>
              <a:t>Disk Drive 143 KB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347864" y="4627002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Apple </a:t>
            </a:r>
            <a:r>
              <a:rPr lang="fr-FR" b="1" dirty="0" err="1" smtClean="0"/>
              <a:t>IIc</a:t>
            </a:r>
            <a:r>
              <a:rPr lang="fr-FR" b="1" dirty="0" smtClean="0"/>
              <a:t>					1984</a:t>
            </a:r>
          </a:p>
          <a:p>
            <a:pPr lvl="1"/>
            <a:r>
              <a:rPr lang="fr-FR" dirty="0" smtClean="0"/>
              <a:t>6502  1 Mhz</a:t>
            </a:r>
          </a:p>
          <a:p>
            <a:pPr lvl="1"/>
            <a:r>
              <a:rPr lang="fr-FR" dirty="0" smtClean="0"/>
              <a:t>RAM 128 KB  /  </a:t>
            </a:r>
            <a:r>
              <a:rPr lang="fr-FR" dirty="0" smtClean="0"/>
              <a:t>ROM  32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 / 80*24</a:t>
            </a:r>
          </a:p>
          <a:p>
            <a:pPr lvl="1"/>
            <a:r>
              <a:rPr lang="fr-FR" dirty="0" smtClean="0"/>
              <a:t>Graphic Modes   280*192  6 </a:t>
            </a:r>
            <a:r>
              <a:rPr lang="fr-FR" dirty="0" err="1" smtClean="0"/>
              <a:t>colors</a:t>
            </a:r>
            <a:r>
              <a:rPr lang="fr-FR" dirty="0" smtClean="0"/>
              <a:t>, 560*196 Mono</a:t>
            </a:r>
          </a:p>
          <a:p>
            <a:pPr lvl="1"/>
            <a:r>
              <a:rPr lang="fr-FR" dirty="0" smtClean="0"/>
              <a:t>Disk Drive 143 KB</a:t>
            </a:r>
          </a:p>
        </p:txBody>
      </p:sp>
      <p:pic>
        <p:nvPicPr>
          <p:cNvPr id="16386" name="Picture 2" descr="Résultat de recherche d'images pour &quot;Apple IIe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71825"/>
            <a:ext cx="2593673" cy="209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Résultat de recherche d'images pour &quot;Apple IIc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75" y="4365104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429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83625" y="44624"/>
            <a:ext cx="46926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Matra Hachette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915816" y="1700808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ALICE					1983</a:t>
            </a:r>
          </a:p>
          <a:p>
            <a:pPr lvl="1"/>
            <a:r>
              <a:rPr lang="fr-FR" dirty="0" smtClean="0"/>
              <a:t>6803  1 Mhz</a:t>
            </a:r>
          </a:p>
          <a:p>
            <a:pPr lvl="1"/>
            <a:r>
              <a:rPr lang="fr-FR" dirty="0" smtClean="0"/>
              <a:t>RAM 4 KB  -&gt; 32 KB  /  </a:t>
            </a:r>
            <a:r>
              <a:rPr lang="fr-FR" dirty="0" smtClean="0"/>
              <a:t>ROM  8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32*16</a:t>
            </a:r>
          </a:p>
          <a:p>
            <a:pPr lvl="1"/>
            <a:r>
              <a:rPr lang="fr-FR" dirty="0" smtClean="0"/>
              <a:t>Graphic Modes  64*32  8 </a:t>
            </a:r>
            <a:r>
              <a:rPr lang="fr-FR" dirty="0" err="1" smtClean="0"/>
              <a:t>colors</a:t>
            </a:r>
            <a:r>
              <a:rPr lang="fr-FR" dirty="0" smtClean="0"/>
              <a:t>   / 128*96  4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915816" y="4122946"/>
            <a:ext cx="6228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ALICE 90					1985</a:t>
            </a:r>
          </a:p>
          <a:p>
            <a:pPr lvl="1"/>
            <a:r>
              <a:rPr lang="fr-FR" dirty="0" smtClean="0"/>
              <a:t>6803  4 Mhz</a:t>
            </a:r>
          </a:p>
          <a:p>
            <a:pPr lvl="1"/>
            <a:r>
              <a:rPr lang="fr-FR" dirty="0" smtClean="0"/>
              <a:t>RAM 40 KB  /  </a:t>
            </a:r>
            <a:r>
              <a:rPr lang="fr-FR" dirty="0" smtClean="0"/>
              <a:t>ROM  16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Modes : 32*16  /  40*25  /  80*25</a:t>
            </a:r>
          </a:p>
          <a:p>
            <a:pPr lvl="1"/>
            <a:r>
              <a:rPr lang="fr-FR" dirty="0" smtClean="0"/>
              <a:t>Graphic Modes   64*32  8 </a:t>
            </a:r>
            <a:r>
              <a:rPr lang="fr-FR" dirty="0" err="1" smtClean="0"/>
              <a:t>colors</a:t>
            </a:r>
            <a:r>
              <a:rPr lang="fr-FR" dirty="0" smtClean="0"/>
              <a:t> / 160*125  4 </a:t>
            </a:r>
            <a:r>
              <a:rPr lang="fr-FR" dirty="0" err="1" smtClean="0"/>
              <a:t>colors</a:t>
            </a:r>
            <a:r>
              <a:rPr lang="fr-FR" dirty="0" smtClean="0"/>
              <a:t> 			    320*250</a:t>
            </a:r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5122" name="Picture 2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0959" cy="7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illustrative de l'article Alice (ordinateur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27" y="1844824"/>
            <a:ext cx="1921833" cy="154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Résultat de recherche d'images pour &quot;alice 90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9871"/>
            <a:ext cx="2500428" cy="150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047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91880" y="44624"/>
            <a:ext cx="20792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Philips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203848" y="1818690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VG5000					1984</a:t>
            </a:r>
          </a:p>
          <a:p>
            <a:pPr lvl="1"/>
            <a:r>
              <a:rPr lang="fr-FR" dirty="0" smtClean="0"/>
              <a:t>Z80  4 Mhz</a:t>
            </a:r>
          </a:p>
          <a:p>
            <a:pPr lvl="1"/>
            <a:r>
              <a:rPr lang="fr-FR" dirty="0" smtClean="0"/>
              <a:t>RAM 24 KB  /  </a:t>
            </a:r>
            <a:r>
              <a:rPr lang="fr-FR" dirty="0" smtClean="0"/>
              <a:t>ROM  18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40*25</a:t>
            </a:r>
          </a:p>
          <a:p>
            <a:pPr lvl="1"/>
            <a:r>
              <a:rPr lang="fr-FR" dirty="0" smtClean="0"/>
              <a:t>Graphic Modes  250*160   4 </a:t>
            </a:r>
            <a:r>
              <a:rPr lang="fr-FR" dirty="0" err="1" smtClean="0"/>
              <a:t>colors</a:t>
            </a:r>
            <a:r>
              <a:rPr lang="fr-FR" dirty="0" smtClean="0"/>
              <a:t>  (palette 8 </a:t>
            </a:r>
            <a:r>
              <a:rPr lang="fr-FR" dirty="0" err="1" smtClean="0"/>
              <a:t>colors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5122" name="Picture 2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0959" cy="7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Résultat de recherche d'images pour &quot;vg5000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716035" cy="202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18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09519" y="44624"/>
            <a:ext cx="3318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err="1" smtClean="0"/>
              <a:t>Excelvision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91880" y="1700808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EXL 100					1984</a:t>
            </a:r>
          </a:p>
          <a:p>
            <a:pPr lvl="1"/>
            <a:r>
              <a:rPr lang="fr-FR" dirty="0" smtClean="0"/>
              <a:t>TMS 7020  2,5 Mhz</a:t>
            </a:r>
          </a:p>
          <a:p>
            <a:pPr lvl="1"/>
            <a:r>
              <a:rPr lang="fr-FR" dirty="0" smtClean="0"/>
              <a:t>RAM 34 KB  /  </a:t>
            </a:r>
            <a:r>
              <a:rPr lang="fr-FR" dirty="0" smtClean="0"/>
              <a:t>ROM  32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</a:t>
            </a:r>
          </a:p>
          <a:p>
            <a:pPr lvl="1"/>
            <a:r>
              <a:rPr lang="fr-FR" dirty="0" smtClean="0"/>
              <a:t>Graphic Mode  320*250  8 </a:t>
            </a:r>
            <a:r>
              <a:rPr lang="fr-FR" dirty="0" err="1" smtClean="0"/>
              <a:t>colors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Cassette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465457" y="4122946"/>
            <a:ext cx="54270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EXELTEL					1986</a:t>
            </a:r>
          </a:p>
          <a:p>
            <a:pPr lvl="1"/>
            <a:r>
              <a:rPr lang="fr-FR" dirty="0" smtClean="0"/>
              <a:t>TMS 7040  4,91 Mhz</a:t>
            </a:r>
          </a:p>
          <a:p>
            <a:pPr lvl="1"/>
            <a:r>
              <a:rPr lang="fr-FR" dirty="0" smtClean="0"/>
              <a:t>RAM 64 KB  /  </a:t>
            </a:r>
            <a:r>
              <a:rPr lang="fr-FR" dirty="0" smtClean="0"/>
              <a:t>ROM  96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Modes : 40*24</a:t>
            </a:r>
          </a:p>
          <a:p>
            <a:pPr lvl="1"/>
            <a:r>
              <a:rPr lang="fr-FR" dirty="0" smtClean="0"/>
              <a:t>Graphic Modes   320*250  8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</a:t>
            </a:r>
          </a:p>
          <a:p>
            <a:pPr lvl="1"/>
            <a:r>
              <a:rPr lang="fr-FR" dirty="0" smtClean="0"/>
              <a:t>Modem 1200 </a:t>
            </a:r>
            <a:r>
              <a:rPr lang="fr-FR" dirty="0" err="1" smtClean="0"/>
              <a:t>bds</a:t>
            </a:r>
            <a:endParaRPr lang="fr-FR" dirty="0" smtClean="0"/>
          </a:p>
        </p:txBody>
      </p:sp>
      <p:pic>
        <p:nvPicPr>
          <p:cNvPr id="5122" name="Picture 2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0959" cy="7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Résultat de recherche d'images pour &quot;exl 100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35" y="1412776"/>
            <a:ext cx="2147573" cy="222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ésultat de recherche d'images pour &quot;exeltel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2"/>
            <a:ext cx="2663525" cy="228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773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09519" y="44624"/>
            <a:ext cx="2853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Thomson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91880" y="1052736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7					1982</a:t>
            </a:r>
          </a:p>
          <a:p>
            <a:pPr lvl="1"/>
            <a:r>
              <a:rPr lang="fr-FR" dirty="0" smtClean="0"/>
              <a:t>6809  1 Mhz</a:t>
            </a:r>
          </a:p>
          <a:p>
            <a:pPr lvl="1"/>
            <a:r>
              <a:rPr lang="fr-FR" dirty="0" smtClean="0"/>
              <a:t>RAM 8 -&gt; 32 KB  /  </a:t>
            </a:r>
            <a:r>
              <a:rPr lang="fr-FR" dirty="0" smtClean="0"/>
              <a:t>ROM  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40*25</a:t>
            </a:r>
          </a:p>
          <a:p>
            <a:pPr lvl="1"/>
            <a:r>
              <a:rPr lang="fr-FR" dirty="0" smtClean="0"/>
              <a:t>Graphic Mode  320*200  8 </a:t>
            </a:r>
            <a:r>
              <a:rPr lang="fr-FR" dirty="0" err="1" smtClean="0"/>
              <a:t>colors</a:t>
            </a:r>
            <a:r>
              <a:rPr lang="fr-FR" dirty="0" smtClean="0"/>
              <a:t>  (restriction)</a:t>
            </a:r>
          </a:p>
          <a:p>
            <a:pPr lvl="1"/>
            <a:r>
              <a:rPr lang="fr-FR" dirty="0" smtClean="0"/>
              <a:t>Cassette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465457" y="2837835"/>
            <a:ext cx="54270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MO 5					1984</a:t>
            </a:r>
          </a:p>
          <a:p>
            <a:pPr lvl="1"/>
            <a:r>
              <a:rPr lang="fr-FR" dirty="0" smtClean="0"/>
              <a:t>6809  1 Mhz</a:t>
            </a:r>
          </a:p>
          <a:p>
            <a:pPr lvl="1"/>
            <a:r>
              <a:rPr lang="fr-FR" dirty="0" smtClean="0"/>
              <a:t>RAM 48 KB  /  </a:t>
            </a:r>
            <a:r>
              <a:rPr lang="fr-FR" dirty="0" smtClean="0"/>
              <a:t>ROM  16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Modes : 40*24</a:t>
            </a:r>
          </a:p>
          <a:p>
            <a:pPr lvl="1"/>
            <a:r>
              <a:rPr lang="fr-FR" dirty="0" smtClean="0"/>
              <a:t>Graphic Mode   320*200  16 </a:t>
            </a:r>
            <a:r>
              <a:rPr lang="fr-FR" dirty="0" err="1" smtClean="0"/>
              <a:t>colors</a:t>
            </a:r>
            <a:r>
              <a:rPr lang="fr-FR" dirty="0" smtClean="0"/>
              <a:t> (restriction)</a:t>
            </a:r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5122" name="Picture 2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0959" cy="7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25" y="1196752"/>
            <a:ext cx="2769176" cy="138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233735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Image illustrative de l'article Thomson MO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6" y="4941168"/>
            <a:ext cx="2256126" cy="161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491880" y="4771018"/>
            <a:ext cx="54270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MO 6					1986</a:t>
            </a:r>
          </a:p>
          <a:p>
            <a:pPr lvl="1"/>
            <a:r>
              <a:rPr lang="fr-FR" dirty="0" smtClean="0"/>
              <a:t>6809  1 Mhz</a:t>
            </a:r>
          </a:p>
          <a:p>
            <a:pPr lvl="1"/>
            <a:r>
              <a:rPr lang="fr-FR" dirty="0" smtClean="0"/>
              <a:t>RAM 128 KB  /  </a:t>
            </a:r>
            <a:r>
              <a:rPr lang="fr-FR" dirty="0" smtClean="0"/>
              <a:t>ROM  64</a:t>
            </a:r>
            <a:r>
              <a:rPr lang="fr-FR" dirty="0" smtClean="0"/>
              <a:t> KB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 (4, 16r) / 640*200 (2)  </a:t>
            </a:r>
          </a:p>
          <a:p>
            <a:pPr lvl="1"/>
            <a:r>
              <a:rPr lang="fr-FR" dirty="0" smtClean="0"/>
              <a:t>Cassette</a:t>
            </a:r>
          </a:p>
        </p:txBody>
      </p:sp>
    </p:spTree>
    <p:extLst>
      <p:ext uri="{BB962C8B-B14F-4D97-AF65-F5344CB8AC3E}">
        <p14:creationId xmlns:p14="http://schemas.microsoft.com/office/powerpoint/2010/main" val="3288681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09519" y="44624"/>
            <a:ext cx="2853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Thomson</a:t>
            </a:r>
            <a:endParaRPr lang="fr-FR" sz="5400" b="1" dirty="0"/>
          </a:p>
        </p:txBody>
      </p:sp>
      <p:pic>
        <p:nvPicPr>
          <p:cNvPr id="5122" name="Picture 2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0649"/>
            <a:ext cx="1060959" cy="7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491880" y="1530658"/>
            <a:ext cx="54270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</a:t>
            </a:r>
            <a:r>
              <a:rPr lang="fr-FR" b="1" dirty="0"/>
              <a:t>8</a:t>
            </a:r>
            <a:r>
              <a:rPr lang="fr-FR" b="1" dirty="0" smtClean="0"/>
              <a:t>					1987</a:t>
            </a:r>
          </a:p>
          <a:p>
            <a:pPr lvl="1"/>
            <a:r>
              <a:rPr lang="fr-FR" dirty="0" smtClean="0"/>
              <a:t>6809  1 Mhz</a:t>
            </a:r>
          </a:p>
          <a:p>
            <a:pPr lvl="1"/>
            <a:r>
              <a:rPr lang="fr-FR" dirty="0" smtClean="0"/>
              <a:t>RAM 256KB  -&gt;  512 KB /  </a:t>
            </a:r>
            <a:r>
              <a:rPr lang="fr-FR" dirty="0" smtClean="0"/>
              <a:t>ROM  80</a:t>
            </a:r>
            <a:r>
              <a:rPr lang="fr-FR" dirty="0" smtClean="0"/>
              <a:t> KB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 (4, 16r) / 640*200 (2)  </a:t>
            </a:r>
          </a:p>
          <a:p>
            <a:pPr lvl="1"/>
            <a:r>
              <a:rPr lang="fr-FR" dirty="0" err="1" smtClean="0"/>
              <a:t>Floppy</a:t>
            </a:r>
            <a:r>
              <a:rPr lang="fr-FR" dirty="0" smtClean="0"/>
              <a:t> Disk 3,5’’    640 KB</a:t>
            </a:r>
          </a:p>
        </p:txBody>
      </p:sp>
      <p:pic>
        <p:nvPicPr>
          <p:cNvPr id="9218" name="Picture 2" descr="Résultat de recherche d'images pour &quot;to8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88" y="1340768"/>
            <a:ext cx="20764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illustrative de l'article Thomson TO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18405"/>
            <a:ext cx="2481155" cy="211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491880" y="4293096"/>
            <a:ext cx="54270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TO 9					1987</a:t>
            </a:r>
          </a:p>
          <a:p>
            <a:pPr lvl="1"/>
            <a:r>
              <a:rPr lang="fr-FR" dirty="0" smtClean="0"/>
              <a:t>6809  1 Mhz</a:t>
            </a:r>
          </a:p>
          <a:p>
            <a:pPr lvl="1"/>
            <a:r>
              <a:rPr lang="fr-FR" dirty="0" smtClean="0"/>
              <a:t>RAM  512 KB /  </a:t>
            </a:r>
            <a:r>
              <a:rPr lang="fr-FR" dirty="0" smtClean="0"/>
              <a:t>ROM  80</a:t>
            </a:r>
            <a:r>
              <a:rPr lang="fr-FR" dirty="0" smtClean="0"/>
              <a:t> KB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 (4, 16r) / 640*200 (2)  </a:t>
            </a:r>
          </a:p>
          <a:p>
            <a:pPr lvl="1"/>
            <a:r>
              <a:rPr lang="fr-FR" dirty="0" err="1" smtClean="0"/>
              <a:t>Floppy</a:t>
            </a:r>
            <a:r>
              <a:rPr lang="fr-FR" dirty="0" smtClean="0"/>
              <a:t> Disk 3,5’’    640 KB</a:t>
            </a:r>
          </a:p>
        </p:txBody>
      </p:sp>
    </p:spTree>
    <p:extLst>
      <p:ext uri="{BB962C8B-B14F-4D97-AF65-F5344CB8AC3E}">
        <p14:creationId xmlns:p14="http://schemas.microsoft.com/office/powerpoint/2010/main" val="3834952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53" y="1303015"/>
            <a:ext cx="36861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24552"/>
            <a:ext cx="3804113" cy="2716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987824" y="44624"/>
            <a:ext cx="3119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AMSTRAD</a:t>
            </a:r>
            <a:endParaRPr lang="fr-FR" sz="5400" b="1" dirty="0"/>
          </a:p>
        </p:txBody>
      </p:sp>
      <p:pic>
        <p:nvPicPr>
          <p:cNvPr id="1029" name="Picture 5" descr="Résultat de recherche d'imag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88" y="11663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355976" y="1303015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AMSTRAD 464			1984</a:t>
            </a:r>
          </a:p>
          <a:p>
            <a:pPr lvl="1"/>
            <a:r>
              <a:rPr lang="fr-FR" dirty="0" smtClean="0"/>
              <a:t>Z80   4 Mhz</a:t>
            </a:r>
          </a:p>
          <a:p>
            <a:pPr lvl="1"/>
            <a:r>
              <a:rPr lang="fr-FR" dirty="0" smtClean="0"/>
              <a:t>RAM 128 KB  /  </a:t>
            </a:r>
            <a:r>
              <a:rPr lang="fr-FR" dirty="0" smtClean="0"/>
              <a:t>ROM  </a:t>
            </a:r>
            <a:r>
              <a:rPr lang="fr-FR" dirty="0" smtClean="0"/>
              <a:t>32 KB</a:t>
            </a:r>
          </a:p>
          <a:p>
            <a:pPr lvl="1"/>
            <a:r>
              <a:rPr lang="fr-FR" dirty="0" smtClean="0"/>
              <a:t>Palette : 27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160*200 16 </a:t>
            </a:r>
            <a:r>
              <a:rPr lang="fr-FR" dirty="0" err="1" smtClean="0"/>
              <a:t>colors</a:t>
            </a:r>
            <a:endParaRPr lang="fr-FR" dirty="0"/>
          </a:p>
          <a:p>
            <a:pPr lvl="1"/>
            <a:r>
              <a:rPr lang="fr-FR" dirty="0" smtClean="0"/>
              <a:t>320*200   4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640*200   2 </a:t>
            </a:r>
            <a:r>
              <a:rPr lang="fr-FR" dirty="0" err="1" smtClean="0"/>
              <a:t>colors</a:t>
            </a:r>
            <a:r>
              <a:rPr lang="fr-FR" dirty="0" smtClean="0"/>
              <a:t>   </a:t>
            </a:r>
          </a:p>
          <a:p>
            <a:pPr lvl="1"/>
            <a:r>
              <a:rPr lang="fr-FR" dirty="0" smtClean="0"/>
              <a:t>Cassette Drive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355976" y="4000996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AMSTRAD 6128			1985</a:t>
            </a:r>
          </a:p>
          <a:p>
            <a:pPr lvl="1"/>
            <a:r>
              <a:rPr lang="fr-FR" dirty="0" smtClean="0"/>
              <a:t>Z80   4 Mhz</a:t>
            </a:r>
          </a:p>
          <a:p>
            <a:pPr lvl="1"/>
            <a:r>
              <a:rPr lang="fr-FR" dirty="0" smtClean="0"/>
              <a:t>RAM 128 KB  /  </a:t>
            </a:r>
            <a:r>
              <a:rPr lang="fr-FR" dirty="0" smtClean="0"/>
              <a:t>ROM  </a:t>
            </a:r>
            <a:r>
              <a:rPr lang="fr-FR" dirty="0" smtClean="0"/>
              <a:t>32 KB</a:t>
            </a:r>
          </a:p>
          <a:p>
            <a:pPr lvl="1"/>
            <a:r>
              <a:rPr lang="fr-FR" dirty="0" smtClean="0"/>
              <a:t>Palette : 27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160*200 16 </a:t>
            </a:r>
            <a:r>
              <a:rPr lang="fr-FR" dirty="0" err="1" smtClean="0"/>
              <a:t>colors</a:t>
            </a:r>
            <a:endParaRPr lang="fr-FR" dirty="0"/>
          </a:p>
          <a:p>
            <a:pPr lvl="1"/>
            <a:r>
              <a:rPr lang="fr-FR" dirty="0" smtClean="0"/>
              <a:t>320*200   4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640*200   2 </a:t>
            </a:r>
            <a:r>
              <a:rPr lang="fr-FR" dirty="0" err="1" smtClean="0"/>
              <a:t>colors</a:t>
            </a:r>
            <a:r>
              <a:rPr lang="fr-FR" dirty="0" smtClean="0"/>
              <a:t>   </a:t>
            </a:r>
          </a:p>
          <a:p>
            <a:pPr lvl="1"/>
            <a:r>
              <a:rPr lang="fr-FR" dirty="0" smtClean="0"/>
              <a:t>Disk Drive 3’’ 180*2 KB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427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world-map-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7" y="83709"/>
            <a:ext cx="9588263" cy="68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397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92246" y="1556792"/>
            <a:ext cx="3651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1987 – 1995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213120" y="2924944"/>
            <a:ext cx="6815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The 16 Bits Golden Age</a:t>
            </a:r>
          </a:p>
        </p:txBody>
      </p:sp>
      <p:sp>
        <p:nvSpPr>
          <p:cNvPr id="2" name="AutoShape 12" descr="Résultat de recherche d'images pour &quot;jurassic park logo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9458" name="Picture 2" descr="Résultat de recherche d'images pour &quot;4 Aces logo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365105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599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35896" y="4462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Atari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91880" y="1124744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ATARI ST					1985</a:t>
            </a:r>
          </a:p>
          <a:p>
            <a:pPr lvl="1"/>
            <a:r>
              <a:rPr lang="fr-FR" dirty="0" smtClean="0"/>
              <a:t>68000  8 Mhz</a:t>
            </a:r>
          </a:p>
          <a:p>
            <a:pPr lvl="1"/>
            <a:r>
              <a:rPr lang="fr-FR" dirty="0" smtClean="0"/>
              <a:t>RAM 512 KB</a:t>
            </a:r>
          </a:p>
          <a:p>
            <a:pPr lvl="1"/>
            <a:r>
              <a:rPr lang="fr-FR" dirty="0" smtClean="0"/>
              <a:t>Palette 512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16 col, 640*200 4 col</a:t>
            </a:r>
          </a:p>
          <a:p>
            <a:pPr lvl="1"/>
            <a:r>
              <a:rPr lang="fr-FR" dirty="0"/>
              <a:t>	</a:t>
            </a:r>
            <a:r>
              <a:rPr lang="fr-FR" dirty="0" smtClean="0"/>
              <a:t>	     640*400 Mono</a:t>
            </a:r>
          </a:p>
          <a:p>
            <a:pPr lvl="1"/>
            <a:r>
              <a:rPr lang="fr-FR" dirty="0" smtClean="0"/>
              <a:t>MIDI </a:t>
            </a:r>
            <a:r>
              <a:rPr lang="fr-FR" dirty="0" err="1" smtClean="0"/>
              <a:t>connector</a:t>
            </a:r>
            <a:endParaRPr lang="fr-FR" dirty="0" smtClean="0"/>
          </a:p>
          <a:p>
            <a:pPr lvl="1"/>
            <a:r>
              <a:rPr lang="fr-FR" dirty="0" smtClean="0"/>
              <a:t>Yamaha YM2149 (3 </a:t>
            </a:r>
            <a:r>
              <a:rPr lang="fr-FR" dirty="0" err="1" smtClean="0"/>
              <a:t>voices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Disk Drive 3,5’’ 360 KB / Hard Drive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91880" y="4005064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ATARI 520 STF / 1040 STF			1986</a:t>
            </a:r>
          </a:p>
          <a:p>
            <a:pPr lvl="1"/>
            <a:r>
              <a:rPr lang="fr-FR" dirty="0" smtClean="0"/>
              <a:t>68000  8 Mhz</a:t>
            </a:r>
          </a:p>
          <a:p>
            <a:pPr lvl="1"/>
            <a:r>
              <a:rPr lang="fr-FR" dirty="0" smtClean="0"/>
              <a:t>RAM 512 KB or 1024 KB</a:t>
            </a:r>
          </a:p>
          <a:p>
            <a:pPr lvl="1"/>
            <a:r>
              <a:rPr lang="fr-FR" dirty="0" smtClean="0"/>
              <a:t>Palette 512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16 col, 640*200 4 col</a:t>
            </a:r>
          </a:p>
          <a:p>
            <a:pPr lvl="1"/>
            <a:r>
              <a:rPr lang="fr-FR" dirty="0" smtClean="0"/>
              <a:t>		     640*400 Mono</a:t>
            </a:r>
          </a:p>
          <a:p>
            <a:pPr lvl="1"/>
            <a:r>
              <a:rPr lang="fr-FR" dirty="0" smtClean="0"/>
              <a:t>Midi </a:t>
            </a:r>
            <a:r>
              <a:rPr lang="fr-FR" dirty="0" err="1" smtClean="0"/>
              <a:t>Connector</a:t>
            </a:r>
            <a:endParaRPr lang="fr-FR" dirty="0" smtClean="0"/>
          </a:p>
          <a:p>
            <a:pPr lvl="1"/>
            <a:r>
              <a:rPr lang="fr-FR" dirty="0" smtClean="0"/>
              <a:t>Yamaha YM2149 (3 </a:t>
            </a:r>
            <a:r>
              <a:rPr lang="fr-FR" dirty="0" err="1" smtClean="0"/>
              <a:t>voices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Disk Drive 3,5’’ 720 KB / Hard Drive</a:t>
            </a:r>
            <a:endParaRPr lang="fr-FR" dirty="0" smtClean="0"/>
          </a:p>
        </p:txBody>
      </p:sp>
      <p:pic>
        <p:nvPicPr>
          <p:cNvPr id="20482" name="Picture 2" descr="https://upload.wikimedia.org/wikipedia/commons/thumb/3/39/Atari_1040STf.jpg/300px-Atari_1040ST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4" y="4293096"/>
            <a:ext cx="28575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Résultat de recherche d'images pour &quot;atari 520 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486" name="Picture 6" descr="Résultat de recherche d'images pour &quot;atari 520 st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9" y="1556792"/>
            <a:ext cx="3258057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5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27784" y="4462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Commodore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91880" y="112474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Amiga 1000				1985</a:t>
            </a:r>
          </a:p>
          <a:p>
            <a:pPr lvl="1"/>
            <a:r>
              <a:rPr lang="fr-FR" dirty="0" smtClean="0"/>
              <a:t>68000  7,14 Mhz</a:t>
            </a:r>
          </a:p>
          <a:p>
            <a:pPr lvl="1"/>
            <a:r>
              <a:rPr lang="fr-FR" dirty="0" smtClean="0"/>
              <a:t>RAM 512 KB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32 col, 640*400 16 col</a:t>
            </a:r>
          </a:p>
          <a:p>
            <a:pPr lvl="1"/>
            <a:r>
              <a:rPr lang="fr-FR" dirty="0" err="1" smtClean="0"/>
              <a:t>Blitter</a:t>
            </a:r>
            <a:endParaRPr lang="fr-FR" dirty="0" smtClean="0"/>
          </a:p>
          <a:p>
            <a:pPr lvl="1"/>
            <a:r>
              <a:rPr lang="fr-FR" dirty="0" smtClean="0"/>
              <a:t>4 </a:t>
            </a:r>
            <a:r>
              <a:rPr lang="fr-FR" dirty="0" err="1" smtClean="0"/>
              <a:t>voices</a:t>
            </a:r>
            <a:r>
              <a:rPr lang="fr-FR" dirty="0" smtClean="0"/>
              <a:t>, 8 bit</a:t>
            </a:r>
          </a:p>
          <a:p>
            <a:pPr lvl="1"/>
            <a:r>
              <a:rPr lang="fr-FR" dirty="0" smtClean="0"/>
              <a:t>Disk Drive 3,5’’ 880 KB / Hard Drive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91880" y="4005064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Amiga 500				1987</a:t>
            </a:r>
          </a:p>
          <a:p>
            <a:pPr lvl="1"/>
            <a:r>
              <a:rPr lang="fr-FR" dirty="0" smtClean="0"/>
              <a:t>68000  7,14 Mhz</a:t>
            </a:r>
          </a:p>
          <a:p>
            <a:pPr lvl="1"/>
            <a:r>
              <a:rPr lang="fr-FR" dirty="0" smtClean="0"/>
              <a:t>RAM 512 KB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32 col, 640*400 16 col</a:t>
            </a:r>
          </a:p>
          <a:p>
            <a:pPr lvl="1"/>
            <a:r>
              <a:rPr lang="fr-FR" dirty="0" err="1" smtClean="0"/>
              <a:t>Blitter</a:t>
            </a:r>
            <a:endParaRPr lang="fr-FR" dirty="0" smtClean="0"/>
          </a:p>
          <a:p>
            <a:pPr lvl="1"/>
            <a:r>
              <a:rPr lang="fr-FR" dirty="0" smtClean="0"/>
              <a:t>4 </a:t>
            </a:r>
            <a:r>
              <a:rPr lang="fr-FR" dirty="0" err="1" smtClean="0"/>
              <a:t>voices</a:t>
            </a:r>
            <a:r>
              <a:rPr lang="fr-FR" dirty="0" smtClean="0"/>
              <a:t>, 8 bit</a:t>
            </a:r>
            <a:endParaRPr lang="fr-FR" dirty="0" smtClean="0"/>
          </a:p>
          <a:p>
            <a:pPr lvl="1"/>
            <a:r>
              <a:rPr lang="fr-FR" dirty="0" smtClean="0"/>
              <a:t>Disk Drive 3,5’’ 880 KB / Hard Drive</a:t>
            </a:r>
            <a:endParaRPr lang="fr-FR" dirty="0" smtClean="0"/>
          </a:p>
        </p:txBody>
      </p:sp>
      <p:sp>
        <p:nvSpPr>
          <p:cNvPr id="2" name="AutoShape 4" descr="Résultat de recherche d'images pour &quot;atari 520 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2530" name="Picture 2" descr="http://oldcomputers.net/pics/A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77" y="1268760"/>
            <a:ext cx="2739463" cy="20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Résultat de recherche d'images pour &quot;amiga 500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53309"/>
            <a:ext cx="2997448" cy="232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543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35896" y="4462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Apple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491880" y="1253659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Apple </a:t>
            </a:r>
            <a:r>
              <a:rPr lang="fr-FR" b="1" dirty="0" err="1" smtClean="0"/>
              <a:t>IIgs</a:t>
            </a:r>
            <a:r>
              <a:rPr lang="fr-FR" b="1" dirty="0" smtClean="0"/>
              <a:t>				1986</a:t>
            </a:r>
          </a:p>
          <a:p>
            <a:pPr lvl="1"/>
            <a:r>
              <a:rPr lang="fr-FR" dirty="0" smtClean="0"/>
              <a:t>65816  2,8 Mhz</a:t>
            </a:r>
          </a:p>
          <a:p>
            <a:pPr lvl="1"/>
            <a:r>
              <a:rPr lang="fr-FR" dirty="0" smtClean="0"/>
              <a:t>RAM 256 KB   -&gt;  8 MB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16 col, 640*200 4 col</a:t>
            </a:r>
          </a:p>
          <a:p>
            <a:pPr lvl="1"/>
            <a:r>
              <a:rPr lang="fr-FR" dirty="0" err="1" smtClean="0"/>
              <a:t>Ensonic</a:t>
            </a:r>
            <a:r>
              <a:rPr lang="fr-FR" dirty="0" smtClean="0"/>
              <a:t> 32 </a:t>
            </a:r>
            <a:r>
              <a:rPr lang="fr-FR" dirty="0" err="1" smtClean="0"/>
              <a:t>voices</a:t>
            </a:r>
            <a:r>
              <a:rPr lang="fr-FR" dirty="0" smtClean="0"/>
              <a:t>, 8 bit</a:t>
            </a:r>
          </a:p>
          <a:p>
            <a:pPr lvl="1"/>
            <a:r>
              <a:rPr lang="fr-FR" dirty="0" smtClean="0"/>
              <a:t>Disk Drive 3,5’’ 800 KB / Hard Drive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Résultat de recherche d'images pour &quot;atari 520 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3554" name="Picture 2" descr="Résultat de recherche d'images pour &quot;apple IIgs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56" y="1340768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31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635896" y="4462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err="1" smtClean="0"/>
              <a:t>Acorn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275856" y="1253659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Archimedes</a:t>
            </a:r>
            <a:r>
              <a:rPr lang="fr-FR" b="1" dirty="0" smtClean="0"/>
              <a:t>				1987</a:t>
            </a:r>
          </a:p>
          <a:p>
            <a:pPr lvl="1"/>
            <a:r>
              <a:rPr lang="fr-FR" dirty="0" smtClean="0"/>
              <a:t>ARM 32 bit   8 Mhz   4,5 Mips</a:t>
            </a:r>
          </a:p>
          <a:p>
            <a:pPr lvl="1"/>
            <a:r>
              <a:rPr lang="fr-FR" dirty="0" smtClean="0"/>
              <a:t>RAM 1024 KB /  512 KB ROM</a:t>
            </a:r>
          </a:p>
          <a:p>
            <a:pPr lvl="1"/>
            <a:r>
              <a:rPr lang="fr-FR" dirty="0" smtClean="0"/>
              <a:t>Palette 4096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 320*200 256 col, 1280*976 Mono</a:t>
            </a:r>
          </a:p>
          <a:p>
            <a:pPr lvl="1"/>
            <a:r>
              <a:rPr lang="fr-FR" dirty="0"/>
              <a:t>8</a:t>
            </a:r>
            <a:r>
              <a:rPr lang="fr-FR" dirty="0" smtClean="0"/>
              <a:t> </a:t>
            </a:r>
            <a:r>
              <a:rPr lang="fr-FR" dirty="0" err="1" smtClean="0"/>
              <a:t>voices</a:t>
            </a:r>
            <a:r>
              <a:rPr lang="fr-FR" dirty="0" smtClean="0"/>
              <a:t>, 8 bit</a:t>
            </a:r>
          </a:p>
          <a:p>
            <a:pPr lvl="1"/>
            <a:r>
              <a:rPr lang="fr-FR" dirty="0" smtClean="0"/>
              <a:t>Disk Drive 3,5’’ 800 KB / Hard Drive</a:t>
            </a:r>
          </a:p>
        </p:txBody>
      </p:sp>
      <p:sp>
        <p:nvSpPr>
          <p:cNvPr id="2" name="AutoShape 4" descr="Résultat de recherche d'images pour &quot;atari 520 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7" name="Picture 5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88" y="11663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2" y="1240565"/>
            <a:ext cx="2350433" cy="264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122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92246" y="1556792"/>
            <a:ext cx="39966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1995 – 2000+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213120" y="2924944"/>
            <a:ext cx="65037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The winner </a:t>
            </a:r>
            <a:r>
              <a:rPr lang="fr-FR" sz="5400" b="1" dirty="0" err="1" smtClean="0"/>
              <a:t>takes</a:t>
            </a:r>
            <a:r>
              <a:rPr lang="fr-FR" sz="5400" b="1" dirty="0" smtClean="0"/>
              <a:t> </a:t>
            </a:r>
            <a:r>
              <a:rPr lang="fr-FR" sz="5400" b="1" dirty="0" err="1" smtClean="0"/>
              <a:t>it</a:t>
            </a:r>
            <a:r>
              <a:rPr lang="fr-FR" sz="5400" b="1" dirty="0" smtClean="0"/>
              <a:t> all</a:t>
            </a:r>
          </a:p>
        </p:txBody>
      </p:sp>
      <p:sp>
        <p:nvSpPr>
          <p:cNvPr id="2" name="AutoShape 12" descr="Résultat de recherche d'images pour &quot;jurassic park logo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18126"/>
            <a:ext cx="3277344" cy="169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9163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79712" y="129406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 smtClean="0"/>
              <a:t>PC &amp; Compatible</a:t>
            </a:r>
            <a:endParaRPr lang="fr-FR" sz="5400" b="1" dirty="0"/>
          </a:p>
        </p:txBody>
      </p:sp>
      <p:sp>
        <p:nvSpPr>
          <p:cNvPr id="2" name="AutoShape 4" descr="Résultat de recherche d'images pour &quot;atari 520 st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6626" name="Picture 2" descr="Résultat de recherche d'images pour &quot;doom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56" y="1268759"/>
            <a:ext cx="3728984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Résultat de recherche d'images pour &quot;elle mac pherson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78266"/>
            <a:ext cx="3309366" cy="267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Résultat de recherche d'images pour &quot;wing commander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6632" name="Picture 8" descr="Résultat de recherche d'images pour &quot;wing commander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47204"/>
            <a:ext cx="3381374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0" descr="Résultat de recherche d'images pour &quot;mosaic browser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456" y="3717032"/>
            <a:ext cx="385443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35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92246" y="1556792"/>
            <a:ext cx="3651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1980 – 1987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95536" y="2924944"/>
            <a:ext cx="83457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err="1" smtClean="0"/>
              <a:t>When</a:t>
            </a:r>
            <a:r>
              <a:rPr lang="fr-FR" sz="5400" b="1" dirty="0" smtClean="0"/>
              <a:t> 8 Bits </a:t>
            </a:r>
            <a:r>
              <a:rPr lang="fr-FR" sz="5400" b="1" dirty="0" err="1" smtClean="0"/>
              <a:t>ruled</a:t>
            </a:r>
            <a:r>
              <a:rPr lang="fr-FR" sz="5400" b="1" dirty="0" smtClean="0"/>
              <a:t> the World</a:t>
            </a:r>
          </a:p>
        </p:txBody>
      </p:sp>
      <p:sp>
        <p:nvSpPr>
          <p:cNvPr id="2" name="AutoShape 12" descr="Résultat de recherche d'images pour &quot;jurassic park logo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62" name="Picture 14" descr="Résultat de recherche d'images pour &quot;jurassic park logo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965" y="4509120"/>
            <a:ext cx="1853139" cy="185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97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87824" y="44624"/>
            <a:ext cx="2807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SINCLAIR</a:t>
            </a:r>
            <a:endParaRPr lang="fr-FR" sz="5400" b="1" dirty="0"/>
          </a:p>
        </p:txBody>
      </p:sp>
      <p:pic>
        <p:nvPicPr>
          <p:cNvPr id="1029" name="Picture 5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88" y="11663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131840" y="980728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ZX 80					1980</a:t>
            </a:r>
          </a:p>
          <a:p>
            <a:pPr lvl="1"/>
            <a:r>
              <a:rPr lang="fr-FR" dirty="0" smtClean="0"/>
              <a:t>Z80   3,25 Mhz</a:t>
            </a:r>
          </a:p>
          <a:p>
            <a:pPr lvl="1"/>
            <a:r>
              <a:rPr lang="fr-FR" dirty="0" smtClean="0"/>
              <a:t>RAM 1 KB  /  </a:t>
            </a:r>
            <a:r>
              <a:rPr lang="fr-FR" dirty="0" smtClean="0"/>
              <a:t>ROM  </a:t>
            </a:r>
            <a:r>
              <a:rPr lang="fr-FR" dirty="0" smtClean="0"/>
              <a:t>4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: 32*24</a:t>
            </a:r>
          </a:p>
        </p:txBody>
      </p:sp>
      <p:pic>
        <p:nvPicPr>
          <p:cNvPr id="2050" name="Picture 2" descr="Résultat de recherche d'images pour &quot;Zx80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1440160" cy="120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ésultat de recherche d'images pour &quot;zx81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85169"/>
            <a:ext cx="1610640" cy="1187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ésultat de recherche d'images pour &quot;zx spectrum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15" y="3819624"/>
            <a:ext cx="1623881" cy="119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ésultat de recherche d'images pour &quot;sinclair ql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1182"/>
            <a:ext cx="2509865" cy="122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131840" y="2204864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ZX 81					1981</a:t>
            </a:r>
          </a:p>
          <a:p>
            <a:pPr lvl="1"/>
            <a:r>
              <a:rPr lang="fr-FR" dirty="0" smtClean="0"/>
              <a:t>Z80   3,25 Mhz</a:t>
            </a:r>
          </a:p>
          <a:p>
            <a:pPr lvl="1"/>
            <a:r>
              <a:rPr lang="fr-FR" dirty="0" smtClean="0"/>
              <a:t>RAM 1 KB -&gt; 64 KB  /  </a:t>
            </a:r>
            <a:r>
              <a:rPr lang="fr-FR" dirty="0" smtClean="0"/>
              <a:t>ROM  </a:t>
            </a:r>
            <a:r>
              <a:rPr lang="fr-FR" dirty="0" smtClean="0"/>
              <a:t>4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32*24</a:t>
            </a:r>
          </a:p>
          <a:p>
            <a:pPr lvl="1"/>
            <a:r>
              <a:rPr lang="fr-FR" dirty="0" smtClean="0"/>
              <a:t>Graphic Mode 64*48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131840" y="3717032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ZX SPECTRUM				1982</a:t>
            </a:r>
          </a:p>
          <a:p>
            <a:pPr lvl="1"/>
            <a:r>
              <a:rPr lang="fr-FR" dirty="0" smtClean="0"/>
              <a:t>Z80   3,5 Mhz</a:t>
            </a:r>
          </a:p>
          <a:p>
            <a:pPr lvl="1"/>
            <a:r>
              <a:rPr lang="fr-FR" dirty="0" smtClean="0"/>
              <a:t>RAM 16 KB -&gt; 128 KB  /  </a:t>
            </a:r>
            <a:r>
              <a:rPr lang="fr-FR" dirty="0" smtClean="0"/>
              <a:t>ROM  </a:t>
            </a:r>
            <a:r>
              <a:rPr lang="fr-FR" dirty="0" smtClean="0"/>
              <a:t>16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32*24</a:t>
            </a:r>
          </a:p>
          <a:p>
            <a:pPr lvl="1"/>
            <a:r>
              <a:rPr lang="fr-FR" dirty="0" smtClean="0"/>
              <a:t>Graphic Mode 256*192  (2 </a:t>
            </a:r>
            <a:r>
              <a:rPr lang="fr-FR" dirty="0" err="1" smtClean="0"/>
              <a:t>colors</a:t>
            </a:r>
            <a:r>
              <a:rPr lang="fr-FR" dirty="0" smtClean="0"/>
              <a:t> per 8*8 block)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131840" y="5229200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QL					1984</a:t>
            </a:r>
          </a:p>
          <a:p>
            <a:pPr lvl="1"/>
            <a:r>
              <a:rPr lang="fr-FR" dirty="0" smtClean="0"/>
              <a:t>68008   7,5 Mhz</a:t>
            </a:r>
          </a:p>
          <a:p>
            <a:pPr lvl="1"/>
            <a:r>
              <a:rPr lang="fr-FR" dirty="0" smtClean="0"/>
              <a:t>RAM 128 KB -&gt; 640 KB</a:t>
            </a:r>
          </a:p>
          <a:p>
            <a:pPr lvl="1"/>
            <a:r>
              <a:rPr lang="fr-FR" dirty="0" smtClean="0"/>
              <a:t>Graphic Modes  256*256   8 </a:t>
            </a:r>
            <a:r>
              <a:rPr lang="fr-FR" dirty="0" err="1" smtClean="0"/>
              <a:t>colors</a:t>
            </a:r>
            <a:r>
              <a:rPr lang="fr-FR" dirty="0" smtClean="0"/>
              <a:t>  / 512*256   4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err="1" smtClean="0"/>
              <a:t>MicroDrive</a:t>
            </a:r>
            <a:r>
              <a:rPr lang="fr-FR" dirty="0" smtClean="0"/>
              <a:t> 100 KB / </a:t>
            </a:r>
            <a:r>
              <a:rPr lang="fr-FR" dirty="0" err="1" smtClean="0"/>
              <a:t>cartridge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30423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987824" y="44624"/>
            <a:ext cx="2272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ACORN</a:t>
            </a:r>
            <a:endParaRPr lang="fr-FR" sz="5400" b="1" dirty="0"/>
          </a:p>
        </p:txBody>
      </p:sp>
      <p:pic>
        <p:nvPicPr>
          <p:cNvPr id="1029" name="Picture 5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88" y="11663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131840" y="1469683"/>
            <a:ext cx="5832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BBC MICRO  A / B				1981</a:t>
            </a:r>
          </a:p>
          <a:p>
            <a:pPr lvl="1"/>
            <a:r>
              <a:rPr lang="fr-FR" dirty="0" smtClean="0"/>
              <a:t>6502   2 Mhz</a:t>
            </a:r>
          </a:p>
          <a:p>
            <a:pPr lvl="1"/>
            <a:r>
              <a:rPr lang="fr-FR" dirty="0" smtClean="0"/>
              <a:t>RAM 16 KB  -&gt; 32 KB  /  </a:t>
            </a:r>
            <a:r>
              <a:rPr lang="fr-FR" dirty="0" smtClean="0"/>
              <a:t>ROM  </a:t>
            </a:r>
            <a:r>
              <a:rPr lang="fr-FR" dirty="0" smtClean="0"/>
              <a:t>32 KB</a:t>
            </a:r>
          </a:p>
          <a:p>
            <a:pPr lvl="1"/>
            <a:r>
              <a:rPr lang="fr-FR" dirty="0" err="1" smtClean="0"/>
              <a:t>Teletext</a:t>
            </a:r>
            <a:r>
              <a:rPr lang="fr-FR" dirty="0" smtClean="0"/>
              <a:t> 78*75 8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  640*256   8 </a:t>
            </a:r>
            <a:r>
              <a:rPr lang="fr-FR" dirty="0" err="1" smtClean="0"/>
              <a:t>colors</a:t>
            </a:r>
            <a:r>
              <a:rPr lang="fr-FR" dirty="0" smtClean="0"/>
              <a:t>   </a:t>
            </a:r>
          </a:p>
          <a:p>
            <a:pPr lvl="1"/>
            <a:r>
              <a:rPr lang="fr-FR" dirty="0" smtClean="0"/>
              <a:t>Cassette Drive</a:t>
            </a:r>
          </a:p>
          <a:p>
            <a:pPr lvl="1"/>
            <a:r>
              <a:rPr lang="fr-FR" dirty="0" smtClean="0"/>
              <a:t>Disk Drive </a:t>
            </a:r>
            <a:endParaRPr lang="fr-FR" dirty="0"/>
          </a:p>
        </p:txBody>
      </p:sp>
      <p:pic>
        <p:nvPicPr>
          <p:cNvPr id="1031" name="Picture 7" descr="https://upload.wikimedia.org/wikipedia/commons/3/32/BBC_Micro_Front_Restor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7612"/>
            <a:ext cx="2723262" cy="194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97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5129" y="44624"/>
            <a:ext cx="6981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DRAGON DATA LIMITED</a:t>
            </a:r>
            <a:endParaRPr lang="fr-FR" sz="5400" b="1" dirty="0"/>
          </a:p>
        </p:txBody>
      </p:sp>
      <p:pic>
        <p:nvPicPr>
          <p:cNvPr id="1029" name="Picture 5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088" y="11663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131840" y="1469683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DRAGON 32				1982</a:t>
            </a:r>
          </a:p>
          <a:p>
            <a:pPr lvl="1"/>
            <a:r>
              <a:rPr lang="fr-FR" dirty="0" smtClean="0"/>
              <a:t>6809   0,9 Mhz</a:t>
            </a:r>
          </a:p>
          <a:p>
            <a:pPr lvl="1"/>
            <a:r>
              <a:rPr lang="fr-FR" dirty="0" smtClean="0"/>
              <a:t>RAM  32 KB  /  </a:t>
            </a:r>
            <a:r>
              <a:rPr lang="fr-FR" dirty="0" smtClean="0"/>
              <a:t>ROM  </a:t>
            </a:r>
            <a:r>
              <a:rPr lang="fr-FR" dirty="0" smtClean="0"/>
              <a:t>16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78*75 8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Graphic Modes  128*192   4 </a:t>
            </a:r>
            <a:r>
              <a:rPr lang="fr-FR" dirty="0" err="1" smtClean="0"/>
              <a:t>colors</a:t>
            </a:r>
            <a:r>
              <a:rPr lang="fr-FR" dirty="0" smtClean="0"/>
              <a:t> / 256*192  2 </a:t>
            </a:r>
            <a:r>
              <a:rPr lang="fr-FR" dirty="0" err="1" smtClean="0"/>
              <a:t>colors</a:t>
            </a:r>
            <a:r>
              <a:rPr lang="fr-FR" dirty="0" smtClean="0"/>
              <a:t>   </a:t>
            </a:r>
          </a:p>
          <a:p>
            <a:pPr lvl="1"/>
            <a:r>
              <a:rPr lang="fr-FR" dirty="0" smtClean="0"/>
              <a:t>Cassette Drive</a:t>
            </a:r>
          </a:p>
        </p:txBody>
      </p:sp>
      <p:sp>
        <p:nvSpPr>
          <p:cNvPr id="2" name="AutoShape 2" descr="Résultat de recherche d'images pour &quot;dragon 32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" name="AutoShape 4" descr="Résultat de recherche d'images pour &quot;dragon 32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AutoShape 6" descr="Résultat de recherche d'images pour &quot;dragon 32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8" descr="Résultat de recherche d'images pour &quot;dragon 32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2298" name="Picture 10" descr="Résultat de recherche d'images pour &quot;dragon 32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13" y="1447664"/>
            <a:ext cx="2543003" cy="183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94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5536" y="44624"/>
            <a:ext cx="8508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Tangerine Computer </a:t>
            </a:r>
            <a:r>
              <a:rPr lang="fr-FR" sz="5400" b="1" dirty="0" err="1" smtClean="0"/>
              <a:t>Systems</a:t>
            </a:r>
            <a:endParaRPr lang="fr-FR" sz="5400" b="1" dirty="0"/>
          </a:p>
        </p:txBody>
      </p:sp>
      <p:pic>
        <p:nvPicPr>
          <p:cNvPr id="1029" name="Picture 5" descr="Résultat de recherche d'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072" y="836712"/>
            <a:ext cx="129040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131840" y="1519624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ORIC 1					1982</a:t>
            </a:r>
          </a:p>
          <a:p>
            <a:pPr lvl="1"/>
            <a:r>
              <a:rPr lang="fr-FR" dirty="0" smtClean="0"/>
              <a:t>6502  1 Mhz</a:t>
            </a:r>
          </a:p>
          <a:p>
            <a:pPr lvl="1"/>
            <a:r>
              <a:rPr lang="fr-FR" dirty="0" smtClean="0"/>
              <a:t>RAM 16 KB  -&gt; 48 KB  /  </a:t>
            </a:r>
            <a:r>
              <a:rPr lang="fr-FR" dirty="0" smtClean="0"/>
              <a:t>ROM  16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: 40*28</a:t>
            </a:r>
          </a:p>
          <a:p>
            <a:pPr lvl="1"/>
            <a:r>
              <a:rPr lang="fr-FR" dirty="0" smtClean="0"/>
              <a:t>Graphic Mode  240*200,   8 </a:t>
            </a:r>
            <a:r>
              <a:rPr lang="fr-FR" dirty="0" err="1" smtClean="0"/>
              <a:t>colors</a:t>
            </a:r>
            <a:endParaRPr lang="fr-FR" dirty="0" smtClean="0"/>
          </a:p>
        </p:txBody>
      </p:sp>
      <p:pic>
        <p:nvPicPr>
          <p:cNvPr id="3074" name="Picture 2" descr="Spécifications de l'Oric 1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263060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pécifications de l'Oric Atmos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2437857" cy="15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131840" y="3114834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ORIC ATMOS				1984</a:t>
            </a:r>
          </a:p>
          <a:p>
            <a:pPr lvl="1"/>
            <a:r>
              <a:rPr lang="fr-FR" dirty="0" smtClean="0"/>
              <a:t>6502  1 Mhz</a:t>
            </a:r>
          </a:p>
          <a:p>
            <a:pPr lvl="1"/>
            <a:r>
              <a:rPr lang="fr-FR" dirty="0" smtClean="0"/>
              <a:t>RAM 16 KB  -&gt; 48 KB  /  </a:t>
            </a:r>
            <a:r>
              <a:rPr lang="fr-FR" dirty="0" smtClean="0"/>
              <a:t>ROM  16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: 40*28</a:t>
            </a:r>
          </a:p>
          <a:p>
            <a:pPr lvl="1"/>
            <a:r>
              <a:rPr lang="fr-FR" dirty="0" smtClean="0"/>
              <a:t>Graphic Mode  240*200,   8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 or Disk Drive 3’’</a:t>
            </a:r>
          </a:p>
        </p:txBody>
      </p:sp>
      <p:pic>
        <p:nvPicPr>
          <p:cNvPr id="3078" name="Picture 6" descr="Spécifications de l'Oric Telestrat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45" y="5013176"/>
            <a:ext cx="246178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3131840" y="4987042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ORIC TELESTRAT				1986</a:t>
            </a:r>
          </a:p>
          <a:p>
            <a:pPr lvl="1"/>
            <a:r>
              <a:rPr lang="fr-FR" dirty="0" smtClean="0"/>
              <a:t>6502  1 Mhz</a:t>
            </a:r>
          </a:p>
          <a:p>
            <a:pPr lvl="1"/>
            <a:r>
              <a:rPr lang="fr-FR" dirty="0" smtClean="0"/>
              <a:t>RAM 64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: 40*28</a:t>
            </a:r>
          </a:p>
          <a:p>
            <a:pPr lvl="1"/>
            <a:r>
              <a:rPr lang="fr-FR" dirty="0" smtClean="0"/>
              <a:t>Graphic Mode  240*200,   8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Disk Drive 3’’</a:t>
            </a:r>
          </a:p>
        </p:txBody>
      </p:sp>
    </p:spTree>
    <p:extLst>
      <p:ext uri="{BB962C8B-B14F-4D97-AF65-F5344CB8AC3E}">
        <p14:creationId xmlns:p14="http://schemas.microsoft.com/office/powerpoint/2010/main" val="320117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006721" y="44624"/>
            <a:ext cx="50855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Texas Instrument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TI-99/4A					1981</a:t>
            </a:r>
          </a:p>
          <a:p>
            <a:pPr lvl="1"/>
            <a:r>
              <a:rPr lang="fr-FR" dirty="0" smtClean="0"/>
              <a:t>TMS 9900  3,3 Mhz   16 bits</a:t>
            </a:r>
          </a:p>
          <a:p>
            <a:pPr lvl="1"/>
            <a:r>
              <a:rPr lang="fr-FR" dirty="0" smtClean="0"/>
              <a:t>RAM 16 KB  /  </a:t>
            </a:r>
            <a:r>
              <a:rPr lang="fr-FR" dirty="0" smtClean="0"/>
              <a:t>ROM  26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32*24</a:t>
            </a:r>
          </a:p>
          <a:p>
            <a:pPr lvl="1"/>
            <a:r>
              <a:rPr lang="fr-FR" dirty="0" smtClean="0"/>
              <a:t>Graphic Modes  256*192   16 </a:t>
            </a:r>
            <a:r>
              <a:rPr lang="fr-FR" dirty="0" err="1" smtClean="0"/>
              <a:t>colors</a:t>
            </a:r>
            <a:r>
              <a:rPr lang="fr-FR" dirty="0" smtClean="0"/>
              <a:t>  (32 </a:t>
            </a:r>
            <a:r>
              <a:rPr lang="fr-FR" dirty="0" err="1" smtClean="0"/>
              <a:t>sprites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upload.wikimedia.org/wikipedia/commons/thumb/d/db/TI99-IMG_7132.jpg/800px-TI99-IMG_71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41" y="1610667"/>
            <a:ext cx="3161523" cy="210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03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91880" y="44624"/>
            <a:ext cx="2107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b="1" dirty="0" smtClean="0"/>
              <a:t>Mattel</a:t>
            </a:r>
            <a:endParaRPr lang="fr-FR" sz="5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47864" y="181869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Aquarius</a:t>
            </a:r>
            <a:r>
              <a:rPr lang="fr-FR" b="1" dirty="0" smtClean="0"/>
              <a:t>					1983</a:t>
            </a:r>
          </a:p>
          <a:p>
            <a:pPr lvl="1"/>
            <a:r>
              <a:rPr lang="fr-FR" dirty="0"/>
              <a:t>Z</a:t>
            </a:r>
            <a:r>
              <a:rPr lang="fr-FR" dirty="0" smtClean="0"/>
              <a:t>80  4 Mhz</a:t>
            </a:r>
          </a:p>
          <a:p>
            <a:pPr lvl="1"/>
            <a:r>
              <a:rPr lang="fr-FR" dirty="0" smtClean="0"/>
              <a:t>RAM 4 KB  /  </a:t>
            </a:r>
            <a:r>
              <a:rPr lang="fr-FR" dirty="0" smtClean="0"/>
              <a:t>ROM  8</a:t>
            </a:r>
            <a:r>
              <a:rPr lang="fr-FR" dirty="0" smtClean="0"/>
              <a:t> KB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Mode  40*24</a:t>
            </a:r>
          </a:p>
          <a:p>
            <a:pPr lvl="1"/>
            <a:r>
              <a:rPr lang="fr-FR" dirty="0" smtClean="0"/>
              <a:t>Graphic Modes  80*72   16 </a:t>
            </a:r>
            <a:r>
              <a:rPr lang="fr-FR" dirty="0" err="1" smtClean="0"/>
              <a:t>colors</a:t>
            </a:r>
            <a:endParaRPr lang="fr-FR" dirty="0" smtClean="0"/>
          </a:p>
          <a:p>
            <a:pPr lvl="1"/>
            <a:r>
              <a:rPr lang="fr-FR" dirty="0" smtClean="0"/>
              <a:t>Cassette</a:t>
            </a:r>
          </a:p>
        </p:txBody>
      </p:sp>
      <p:pic>
        <p:nvPicPr>
          <p:cNvPr id="10242" name="Picture 2" descr="Résultat de recherche d'images pour &quot;american fla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290" y="44624"/>
            <a:ext cx="1732214" cy="103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upload.wikimedia.org/wikipedia/commons/thumb/a/a8/Mattel-Aquarius-Computer-FL.jpg/275px-Mattel-Aquarius-Computer-F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3557"/>
            <a:ext cx="2952328" cy="166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951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141</Words>
  <Application>Microsoft Office PowerPoint</Application>
  <PresentationFormat>Affichage à l'écran (4:3)</PresentationFormat>
  <Paragraphs>258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ZARDINI</dc:creator>
  <cp:lastModifiedBy>Olivier ZARDINI</cp:lastModifiedBy>
  <cp:revision>32</cp:revision>
  <dcterms:created xsi:type="dcterms:W3CDTF">2017-07-19T12:16:28Z</dcterms:created>
  <dcterms:modified xsi:type="dcterms:W3CDTF">2017-07-19T16:39:55Z</dcterms:modified>
</cp:coreProperties>
</file>