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pn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media/image48.jpg" ContentType="image/jpeg"/>
  <Override PartName="/ppt/media/image51.jpg" ContentType="image/jpeg"/>
  <Override PartName="/ppt/media/image53.jpg" ContentType="image/jpeg"/>
  <Override PartName="/ppt/media/image54.jpg" ContentType="image/jpeg"/>
  <Override PartName="/ppt/media/image55.jpg" ContentType="image/jpeg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4"/>
  </p:notesMasterIdLst>
  <p:handoutMasterIdLst>
    <p:handoutMasterId r:id="rId35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81" r:id="rId21"/>
    <p:sldId id="282" r:id="rId22"/>
    <p:sldId id="280" r:id="rId23"/>
    <p:sldId id="277" r:id="rId24"/>
    <p:sldId id="278" r:id="rId25"/>
    <p:sldId id="288" r:id="rId26"/>
    <p:sldId id="289" r:id="rId27"/>
    <p:sldId id="279" r:id="rId28"/>
    <p:sldId id="283" r:id="rId29"/>
    <p:sldId id="284" r:id="rId30"/>
    <p:sldId id="285" r:id="rId31"/>
    <p:sldId id="286" r:id="rId32"/>
    <p:sldId id="287" r:id="rId33"/>
  </p:sldIdLst>
  <p:sldSz cx="9144000" cy="6858000" type="screen4x3"/>
  <p:notesSz cx="6858000" cy="9144000"/>
  <p:defaultTextStyle>
    <a:defPPr>
      <a:defRPr lang="fr-FR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-472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notesMaster" Target="notesMasters/notesMaster1.xml"/><Relationship Id="rId35" Type="http://schemas.openxmlformats.org/officeDocument/2006/relationships/handoutMaster" Target="handoutMasters/handoutMaster1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7DCC638-A205-0D40-9427-7BDC483F2300}" type="datetimeFigureOut">
              <a:rPr lang="fr-FR" smtClean="0"/>
              <a:t>19/07/17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E18559-AA0D-C447-B671-5B94184047EA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9085895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0D43155-1640-4F4F-A62D-454092B39F1A}" type="datetimeFigureOut">
              <a:rPr lang="fr-FR" smtClean="0"/>
              <a:t>19/07/17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58E409-43D3-2A4D-A133-AC3FD165127C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99815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B58E409-43D3-2A4D-A133-AC3FD165127C}" type="slidenum">
              <a:rPr lang="fr-FR" smtClean="0"/>
              <a:t>1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64212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5F2D-0945-134E-9F14-FCBC004B441E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9155733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2BD970-D0E7-6441-83FE-5F27D05CB7BA}" type="datetime1">
              <a:rPr lang="fr-FR" smtClean="0"/>
              <a:t>19/07/17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464085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12977A-D780-794A-8369-CA70E42DE391}" type="datetime1">
              <a:rPr lang="fr-FR" smtClean="0"/>
              <a:t>19/07/17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036545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C95F2D-0945-134E-9F14-FCBC004B441E}" type="slidenum">
              <a:rPr lang="fr-FR" smtClean="0"/>
              <a:pPr/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61051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-têt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501F-08E0-DF4F-A038-9488F1F88243}" type="datetime1">
              <a:rPr lang="fr-FR" smtClean="0"/>
              <a:t>19/07/17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696513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AF81C2-0B49-7641-863B-46858F361D7D}" type="datetime1">
              <a:rPr lang="fr-FR" smtClean="0"/>
              <a:t>19/07/17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317374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75AA2-BF25-2042-A4B8-831C861D8FB1}" type="datetime1">
              <a:rPr lang="fr-FR" smtClean="0"/>
              <a:t>19/07/17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94392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DE87B2-E5C1-214B-B41C-25FCB0CC57B7}" type="datetime1">
              <a:rPr lang="fr-FR" smtClean="0"/>
              <a:t>19/07/17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297271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DB7A8C1-6703-EE4D-9B34-DB5041CF688C}" type="datetime1">
              <a:rPr lang="fr-FR" smtClean="0"/>
              <a:t>19/07/17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90697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16425-E01F-894F-8155-C375C0C0797C}" type="datetime1">
              <a:rPr lang="fr-FR" smtClean="0"/>
              <a:t>19/07/17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5893402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pour une image 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9AFC74-6D18-E847-BFE2-5F6BA3333398}" type="datetime1">
              <a:rPr lang="fr-FR" smtClean="0"/>
              <a:t>19/07/17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855310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et modifiez le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C95F2D-0945-134E-9F14-FCBC004B441E}" type="slidenum">
              <a:rPr lang="fr-FR" smtClean="0"/>
              <a:pPr/>
              <a:t>‹#›</a:t>
            </a:fld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1909468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4" Type="http://schemas.openxmlformats.org/officeDocument/2006/relationships/image" Target="../media/image2.png"/><Relationship Id="rId5" Type="http://schemas.openxmlformats.org/officeDocument/2006/relationships/image" Target="../media/image3.gif"/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2.png"/><Relationship Id="rId3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4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7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4" Type="http://schemas.openxmlformats.org/officeDocument/2006/relationships/image" Target="../media/image30.gif"/><Relationship Id="rId5" Type="http://schemas.openxmlformats.org/officeDocument/2006/relationships/image" Target="../media/image31.gif"/><Relationship Id="rId6" Type="http://schemas.openxmlformats.org/officeDocument/2006/relationships/image" Target="../media/image32.gif"/><Relationship Id="rId7" Type="http://schemas.openxmlformats.org/officeDocument/2006/relationships/image" Target="../media/image33.gif"/><Relationship Id="rId8" Type="http://schemas.openxmlformats.org/officeDocument/2006/relationships/image" Target="../media/image34.gif"/><Relationship Id="rId9" Type="http://schemas.openxmlformats.org/officeDocument/2006/relationships/image" Target="../media/image35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8.gi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6.gi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7.gi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8.gif"/><Relationship Id="rId3" Type="http://schemas.openxmlformats.org/officeDocument/2006/relationships/image" Target="../media/image39.gi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0.gif"/><Relationship Id="rId3" Type="http://schemas.openxmlformats.org/officeDocument/2006/relationships/image" Target="../media/image41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gif"/><Relationship Id="rId4" Type="http://schemas.openxmlformats.org/officeDocument/2006/relationships/image" Target="../media/image44.gif"/><Relationship Id="rId5" Type="http://schemas.openxmlformats.org/officeDocument/2006/relationships/image" Target="../media/image45.gif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2.gi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6.gif"/><Relationship Id="rId3" Type="http://schemas.openxmlformats.org/officeDocument/2006/relationships/image" Target="../media/image47.gi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8.jp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9.gif"/><Relationship Id="rId3" Type="http://schemas.openxmlformats.org/officeDocument/2006/relationships/image" Target="../media/image50.gi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1.jp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4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6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6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gif"/><Relationship Id="rId3" Type="http://schemas.openxmlformats.org/officeDocument/2006/relationships/image" Target="../media/image36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4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4" Type="http://schemas.openxmlformats.org/officeDocument/2006/relationships/image" Target="../media/image14.png"/><Relationship Id="rId5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4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fr-FR" dirty="0" smtClean="0"/>
              <a:t>Apple in France</a:t>
            </a:r>
            <a:endParaRPr lang="fr-FR" dirty="0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r-FR" dirty="0" smtClean="0"/>
              <a:t>Antoine </a:t>
            </a:r>
            <a:r>
              <a:rPr lang="fr-FR" dirty="0" err="1" smtClean="0"/>
              <a:t>Vignau</a:t>
            </a:r>
            <a:r>
              <a:rPr lang="fr-FR" dirty="0" smtClean="0"/>
              <a:t> &amp; Olivier </a:t>
            </a:r>
            <a:r>
              <a:rPr lang="fr-FR" dirty="0" err="1" smtClean="0"/>
              <a:t>Zardini</a:t>
            </a:r>
            <a:endParaRPr lang="fr-FR" dirty="0" smtClean="0"/>
          </a:p>
          <a:p>
            <a:r>
              <a:rPr lang="fr-FR" dirty="0" err="1" smtClean="0"/>
              <a:t>Kansasfest</a:t>
            </a:r>
            <a:r>
              <a:rPr lang="fr-FR" dirty="0" smtClean="0"/>
              <a:t> 2017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74782" y="6356350"/>
            <a:ext cx="8212018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1</a:t>
            </a:fld>
            <a:r>
              <a:rPr lang="fr-FR" dirty="0" smtClean="0"/>
              <a:t> ONERR </a:t>
            </a:r>
            <a:r>
              <a:rPr lang="fr-FR" smtClean="0"/>
              <a:t>GOTO 13</a:t>
            </a:r>
            <a:endParaRPr lang="fr-FR" dirty="0"/>
          </a:p>
        </p:txBody>
      </p:sp>
      <p:pic>
        <p:nvPicPr>
          <p:cNvPr id="5" name="Image 4" descr="logo apple computer.jpe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8745" y="1600411"/>
            <a:ext cx="1639455" cy="2000039"/>
          </a:xfrm>
          <a:prstGeom prst="rect">
            <a:avLst/>
          </a:prstGeom>
        </p:spPr>
      </p:pic>
      <p:pic>
        <p:nvPicPr>
          <p:cNvPr id="6" name="Image 5" descr="logo franc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772018" cy="2840182"/>
          </a:xfrm>
          <a:prstGeom prst="rect">
            <a:avLst/>
          </a:prstGeom>
        </p:spPr>
      </p:pic>
      <p:pic>
        <p:nvPicPr>
          <p:cNvPr id="7" name="Image 6" descr="image kansasfest-logo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97400" y="486321"/>
            <a:ext cx="3860800" cy="673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58515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French </a:t>
            </a:r>
            <a:r>
              <a:rPr lang="fr-FR" dirty="0" err="1" smtClean="0"/>
              <a:t>market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err="1" smtClean="0"/>
              <a:t>Remarkable</a:t>
            </a:r>
            <a:r>
              <a:rPr lang="fr-FR" dirty="0" smtClean="0"/>
              <a:t> people</a:t>
            </a:r>
          </a:p>
          <a:p>
            <a:pPr lvl="1"/>
            <a:r>
              <a:rPr lang="fr-FR" dirty="0" smtClean="0"/>
              <a:t>Luc </a:t>
            </a:r>
            <a:r>
              <a:rPr lang="fr-FR" dirty="0" err="1" smtClean="0"/>
              <a:t>Barthelet</a:t>
            </a:r>
            <a:endParaRPr lang="fr-FR" dirty="0" smtClean="0"/>
          </a:p>
          <a:p>
            <a:pPr lvl="2"/>
            <a:r>
              <a:rPr lang="fr-FR" dirty="0" smtClean="0"/>
              <a:t>Version </a:t>
            </a:r>
            <a:r>
              <a:rPr lang="fr-FR" dirty="0" err="1" smtClean="0"/>
              <a:t>Calc</a:t>
            </a:r>
            <a:r>
              <a:rPr lang="fr-FR" dirty="0" smtClean="0"/>
              <a:t> &amp; </a:t>
            </a:r>
            <a:r>
              <a:rPr lang="fr-FR" dirty="0" err="1" smtClean="0"/>
              <a:t>others</a:t>
            </a:r>
            <a:endParaRPr lang="fr-FR" dirty="0" smtClean="0"/>
          </a:p>
          <a:p>
            <a:pPr lvl="1"/>
            <a:r>
              <a:rPr lang="fr-FR" dirty="0" smtClean="0"/>
              <a:t>Henri </a:t>
            </a:r>
            <a:r>
              <a:rPr lang="fr-FR" dirty="0" err="1" smtClean="0"/>
              <a:t>Lamiraux</a:t>
            </a:r>
            <a:endParaRPr lang="fr-FR" dirty="0" smtClean="0"/>
          </a:p>
          <a:p>
            <a:pPr lvl="2"/>
            <a:r>
              <a:rPr lang="fr-FR" dirty="0" smtClean="0"/>
              <a:t>A couple of s/w via Version Soft</a:t>
            </a:r>
          </a:p>
          <a:p>
            <a:pPr lvl="1"/>
            <a:r>
              <a:rPr lang="fr-FR" dirty="0" smtClean="0"/>
              <a:t>Miss Madeleine </a:t>
            </a:r>
            <a:r>
              <a:rPr lang="fr-FR" dirty="0" err="1" smtClean="0"/>
              <a:t>Hodé</a:t>
            </a:r>
            <a:endParaRPr lang="fr-FR" dirty="0" smtClean="0"/>
          </a:p>
          <a:p>
            <a:pPr lvl="2"/>
            <a:r>
              <a:rPr lang="fr-FR" dirty="0" err="1" smtClean="0"/>
              <a:t>Wrote</a:t>
            </a:r>
            <a:r>
              <a:rPr lang="fr-FR" dirty="0" smtClean="0"/>
              <a:t> Gribouille</a:t>
            </a:r>
          </a:p>
          <a:p>
            <a:pPr lvl="2"/>
            <a:r>
              <a:rPr lang="fr-FR" dirty="0" smtClean="0"/>
              <a:t>The 1st WP for French </a:t>
            </a:r>
            <a:r>
              <a:rPr lang="fr-FR" dirty="0" err="1" smtClean="0"/>
              <a:t>language</a:t>
            </a:r>
            <a:endParaRPr lang="fr-FR" dirty="0" smtClean="0"/>
          </a:p>
          <a:p>
            <a:pPr lvl="1"/>
            <a:r>
              <a:rPr lang="fr-FR" dirty="0" smtClean="0"/>
              <a:t>Mrs Nicole </a:t>
            </a:r>
            <a:r>
              <a:rPr lang="fr-FR" dirty="0" err="1" smtClean="0"/>
              <a:t>Bréaud</a:t>
            </a:r>
            <a:r>
              <a:rPr lang="fr-FR" dirty="0" smtClean="0"/>
              <a:t>-Pouliquen</a:t>
            </a:r>
          </a:p>
          <a:p>
            <a:pPr lvl="2"/>
            <a:r>
              <a:rPr lang="fr-FR" dirty="0" err="1" smtClean="0"/>
              <a:t>Sold</a:t>
            </a:r>
            <a:r>
              <a:rPr lang="fr-FR" dirty="0" smtClean="0"/>
              <a:t> </a:t>
            </a:r>
            <a:r>
              <a:rPr lang="fr-FR" dirty="0" err="1" smtClean="0"/>
              <a:t>nearly</a:t>
            </a:r>
            <a:r>
              <a:rPr lang="fr-FR" dirty="0" smtClean="0"/>
              <a:t> 130k books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10</a:t>
            </a:fld>
            <a:r>
              <a:rPr lang="fr-FR" dirty="0" smtClean="0"/>
              <a:t> DATA 162, 0, 189, 14, 3, 240, 6, 32, 237, 253, 232, 208</a:t>
            </a:r>
            <a:endParaRPr lang="fr-FR" dirty="0"/>
          </a:p>
        </p:txBody>
      </p:sp>
      <p:pic>
        <p:nvPicPr>
          <p:cNvPr id="5" name="Image 4" descr="rt_prosharp_v1.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849" y="4154109"/>
            <a:ext cx="2540951" cy="1588095"/>
          </a:xfrm>
          <a:prstGeom prst="rect">
            <a:avLst/>
          </a:prstGeom>
        </p:spPr>
      </p:pic>
      <p:pic>
        <p:nvPicPr>
          <p:cNvPr id="6" name="Image 5" descr="rt_procode126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6480" y="1600200"/>
            <a:ext cx="2560320" cy="1600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56172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French </a:t>
            </a:r>
            <a:r>
              <a:rPr lang="fr-FR" dirty="0" err="1" smtClean="0"/>
              <a:t>market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Remarkable</a:t>
            </a:r>
            <a:r>
              <a:rPr lang="fr-FR" dirty="0" smtClean="0"/>
              <a:t> people</a:t>
            </a:r>
          </a:p>
          <a:p>
            <a:pPr lvl="1"/>
            <a:r>
              <a:rPr lang="fr-FR" dirty="0" smtClean="0"/>
              <a:t>Pierre </a:t>
            </a:r>
            <a:r>
              <a:rPr lang="fr-FR" dirty="0" err="1" smtClean="0"/>
              <a:t>Berloquin</a:t>
            </a:r>
            <a:r>
              <a:rPr lang="fr-FR" dirty="0" smtClean="0"/>
              <a:t> (</a:t>
            </a:r>
            <a:r>
              <a:rPr lang="fr-FR" dirty="0" err="1" smtClean="0"/>
              <a:t>Créalude</a:t>
            </a:r>
            <a:r>
              <a:rPr lang="fr-FR" dirty="0" smtClean="0"/>
              <a:t>)</a:t>
            </a:r>
          </a:p>
          <a:p>
            <a:pPr lvl="2"/>
            <a:r>
              <a:rPr lang="fr-FR" dirty="0" err="1" smtClean="0"/>
              <a:t>Wrote</a:t>
            </a:r>
            <a:r>
              <a:rPr lang="fr-FR" dirty="0" smtClean="0"/>
              <a:t> Time City in 1984, a </a:t>
            </a:r>
            <a:r>
              <a:rPr lang="fr-FR" dirty="0" err="1" smtClean="0"/>
              <a:t>networked</a:t>
            </a:r>
            <a:r>
              <a:rPr lang="fr-FR" dirty="0" smtClean="0"/>
              <a:t> </a:t>
            </a:r>
            <a:r>
              <a:rPr lang="fr-FR" dirty="0" err="1" smtClean="0"/>
              <a:t>game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avatars, </a:t>
            </a:r>
            <a:r>
              <a:rPr lang="fr-FR" dirty="0" err="1" smtClean="0"/>
              <a:t>demoed</a:t>
            </a:r>
            <a:r>
              <a:rPr lang="fr-FR" dirty="0" smtClean="0"/>
              <a:t> </a:t>
            </a:r>
            <a:r>
              <a:rPr lang="fr-FR" dirty="0" err="1" smtClean="0"/>
              <a:t>at</a:t>
            </a:r>
            <a:r>
              <a:rPr lang="fr-FR" dirty="0" smtClean="0"/>
              <a:t> Cité des Sciences, Centre Georges Pompidou in 1984, Futuroscope.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11</a:t>
            </a:fld>
            <a:r>
              <a:rPr lang="fr-FR" dirty="0" smtClean="0"/>
              <a:t> DATA 245, 96, 203, 193, 206, 211, 193, 211, 198, 197, 211, 212 </a:t>
            </a:r>
            <a:endParaRPr lang="fr-FR" dirty="0"/>
          </a:p>
        </p:txBody>
      </p:sp>
      <p:pic>
        <p:nvPicPr>
          <p:cNvPr id="5" name="Image 4" descr="MESSAGE5.bmp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24976" y="1389985"/>
            <a:ext cx="1961824" cy="1345251"/>
          </a:xfrm>
          <a:prstGeom prst="rect">
            <a:avLst/>
          </a:prstGeom>
        </p:spPr>
      </p:pic>
      <p:pic>
        <p:nvPicPr>
          <p:cNvPr id="6" name="Image 5" descr="V3111.bmp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524" y="4295703"/>
            <a:ext cx="2669421" cy="1830460"/>
          </a:xfrm>
          <a:prstGeom prst="rect">
            <a:avLst/>
          </a:prstGeom>
        </p:spPr>
      </p:pic>
      <p:pic>
        <p:nvPicPr>
          <p:cNvPr id="7" name="Image 6" descr="V1011P.bm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6219" y="3989322"/>
            <a:ext cx="3451916" cy="23670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441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French </a:t>
            </a:r>
            <a:r>
              <a:rPr lang="fr-FR" dirty="0" err="1" smtClean="0"/>
              <a:t>market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Remarkable</a:t>
            </a:r>
            <a:r>
              <a:rPr lang="fr-FR" dirty="0" smtClean="0"/>
              <a:t> people</a:t>
            </a:r>
          </a:p>
          <a:p>
            <a:pPr lvl="1"/>
            <a:r>
              <a:rPr lang="fr-FR" dirty="0" smtClean="0"/>
              <a:t>Chris Marker</a:t>
            </a:r>
          </a:p>
          <a:p>
            <a:pPr lvl="2"/>
            <a:r>
              <a:rPr lang="fr-FR" dirty="0" err="1" smtClean="0"/>
              <a:t>Wrote</a:t>
            </a:r>
            <a:r>
              <a:rPr lang="fr-FR" dirty="0" smtClean="0"/>
              <a:t> </a:t>
            </a:r>
            <a:r>
              <a:rPr lang="fr-FR" dirty="0" err="1" smtClean="0"/>
              <a:t>Dialector</a:t>
            </a:r>
            <a:r>
              <a:rPr lang="fr-FR" dirty="0" smtClean="0"/>
              <a:t>, an Eliza-</a:t>
            </a:r>
            <a:r>
              <a:rPr lang="fr-FR" dirty="0" err="1" smtClean="0"/>
              <a:t>like</a:t>
            </a:r>
            <a:r>
              <a:rPr lang="fr-FR" dirty="0" smtClean="0"/>
              <a:t> </a:t>
            </a:r>
            <a:r>
              <a:rPr lang="fr-FR" dirty="0" err="1" smtClean="0"/>
              <a:t>hypermedia</a:t>
            </a:r>
            <a:r>
              <a:rPr lang="fr-FR" dirty="0" smtClean="0"/>
              <a:t> software on the Apple II, film-maker, </a:t>
            </a:r>
            <a:r>
              <a:rPr lang="fr-FR" dirty="0" err="1" smtClean="0"/>
              <a:t>hypermedia</a:t>
            </a:r>
            <a:r>
              <a:rPr lang="fr-FR" dirty="0" smtClean="0"/>
              <a:t> </a:t>
            </a:r>
            <a:r>
              <a:rPr lang="fr-FR" dirty="0" err="1" smtClean="0"/>
              <a:t>artist</a:t>
            </a:r>
            <a:r>
              <a:rPr lang="fr-FR" dirty="0" smtClean="0"/>
              <a:t>.</a:t>
            </a:r>
          </a:p>
          <a:p>
            <a:pPr lvl="2"/>
            <a:r>
              <a:rPr lang="fr-FR" dirty="0" smtClean="0"/>
              <a:t>He </a:t>
            </a:r>
            <a:r>
              <a:rPr lang="fr-FR" dirty="0" err="1" smtClean="0"/>
              <a:t>was</a:t>
            </a:r>
            <a:r>
              <a:rPr lang="fr-FR" dirty="0" smtClean="0"/>
              <a:t> an </a:t>
            </a:r>
            <a:r>
              <a:rPr lang="fr-FR" dirty="0" err="1" smtClean="0"/>
              <a:t>HyperStudio</a:t>
            </a:r>
            <a:r>
              <a:rPr lang="fr-FR" dirty="0" smtClean="0"/>
              <a:t> power user!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12</a:t>
            </a:fld>
            <a:r>
              <a:rPr lang="fr-FR" dirty="0" smtClean="0"/>
              <a:t> DATA 160, 178, 176, 177, 183, 0</a:t>
            </a:r>
            <a:endParaRPr lang="fr-FR" dirty="0"/>
          </a:p>
        </p:txBody>
      </p:sp>
      <p:pic>
        <p:nvPicPr>
          <p:cNvPr id="5" name="Image 4" descr="marker dialector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84800" y="4053546"/>
            <a:ext cx="3302000" cy="246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131396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Quizzzz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What</a:t>
            </a:r>
            <a:r>
              <a:rPr lang="fr-FR" dirty="0" smtClean="0"/>
              <a:t> do </a:t>
            </a:r>
            <a:r>
              <a:rPr lang="fr-FR" dirty="0" err="1" smtClean="0"/>
              <a:t>they</a:t>
            </a:r>
            <a:r>
              <a:rPr lang="fr-FR" dirty="0" smtClean="0"/>
              <a:t> have in </a:t>
            </a:r>
            <a:r>
              <a:rPr lang="fr-FR" dirty="0" err="1" smtClean="0"/>
              <a:t>common</a:t>
            </a:r>
            <a:r>
              <a:rPr lang="fr-FR" dirty="0" smtClean="0"/>
              <a:t>?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13</a:t>
            </a:fld>
            <a:r>
              <a:rPr lang="fr-FR" dirty="0" smtClean="0"/>
              <a:t> END</a:t>
            </a:r>
            <a:endParaRPr lang="fr-FR" dirty="0"/>
          </a:p>
        </p:txBody>
      </p:sp>
      <p:pic>
        <p:nvPicPr>
          <p:cNvPr id="5" name="Image 4" descr="bubbleshot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01" y="2407915"/>
            <a:ext cx="1939467" cy="1212167"/>
          </a:xfrm>
          <a:prstGeom prst="rect">
            <a:avLst/>
          </a:prstGeom>
        </p:spPr>
      </p:pic>
      <p:pic>
        <p:nvPicPr>
          <p:cNvPr id="6" name="Image 5" descr="captainshot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051" y="2406111"/>
            <a:ext cx="1939467" cy="1212167"/>
          </a:xfrm>
          <a:prstGeom prst="rect">
            <a:avLst/>
          </a:prstGeom>
        </p:spPr>
      </p:pic>
      <p:pic>
        <p:nvPicPr>
          <p:cNvPr id="7" name="Image 6" descr="finalshot1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737" y="2406111"/>
            <a:ext cx="1942354" cy="1213971"/>
          </a:xfrm>
          <a:prstGeom prst="rect">
            <a:avLst/>
          </a:prstGeom>
        </p:spPr>
      </p:pic>
      <p:pic>
        <p:nvPicPr>
          <p:cNvPr id="8" name="Image 7" descr="hostageshot2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732" y="2406111"/>
            <a:ext cx="1939466" cy="1212167"/>
          </a:xfrm>
          <a:prstGeom prst="rect">
            <a:avLst/>
          </a:prstGeom>
        </p:spPr>
      </p:pic>
      <p:pic>
        <p:nvPicPr>
          <p:cNvPr id="9" name="Image 8" descr="neptuneshot1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001" y="4042840"/>
            <a:ext cx="1946134" cy="1216334"/>
          </a:xfrm>
          <a:prstGeom prst="rect">
            <a:avLst/>
          </a:prstGeom>
        </p:spPr>
      </p:pic>
      <p:pic>
        <p:nvPicPr>
          <p:cNvPr id="10" name="Image 9" descr="passengers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3051" y="4042840"/>
            <a:ext cx="1942572" cy="1214108"/>
          </a:xfrm>
          <a:prstGeom prst="rect">
            <a:avLst/>
          </a:prstGeom>
        </p:spPr>
      </p:pic>
      <p:pic>
        <p:nvPicPr>
          <p:cNvPr id="11" name="Image 10" descr="shuffleshot2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4737" y="4042840"/>
            <a:ext cx="1924687" cy="1202929"/>
          </a:xfrm>
          <a:prstGeom prst="rect">
            <a:avLst/>
          </a:prstGeom>
        </p:spPr>
      </p:pic>
      <p:pic>
        <p:nvPicPr>
          <p:cNvPr id="12" name="Image 11" descr="warlockshot2.gif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732" y="4056245"/>
            <a:ext cx="1924686" cy="12029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89239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Ordigrames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They</a:t>
            </a:r>
            <a:r>
              <a:rPr lang="fr-FR" dirty="0" smtClean="0"/>
              <a:t> </a:t>
            </a:r>
            <a:r>
              <a:rPr lang="fr-FR" dirty="0" err="1" smtClean="0"/>
              <a:t>were</a:t>
            </a:r>
            <a:r>
              <a:rPr lang="fr-FR" dirty="0" smtClean="0"/>
              <a:t> all </a:t>
            </a:r>
            <a:r>
              <a:rPr lang="fr-FR" dirty="0" err="1" smtClean="0"/>
              <a:t>written</a:t>
            </a:r>
            <a:r>
              <a:rPr lang="fr-FR" dirty="0" smtClean="0"/>
              <a:t> by the French team of </a:t>
            </a:r>
            <a:r>
              <a:rPr lang="fr-FR" dirty="0" err="1" smtClean="0"/>
              <a:t>Ordigrames</a:t>
            </a:r>
            <a:r>
              <a:rPr lang="fr-FR" dirty="0" smtClean="0"/>
              <a:t> (Alexis Martial and </a:t>
            </a:r>
            <a:r>
              <a:rPr lang="fr-FR" dirty="0" err="1" smtClean="0"/>
              <a:t>friends</a:t>
            </a:r>
            <a:r>
              <a:rPr lang="fr-FR" dirty="0" smtClean="0"/>
              <a:t>)</a:t>
            </a:r>
          </a:p>
          <a:p>
            <a:r>
              <a:rPr lang="fr-FR" dirty="0" err="1" smtClean="0"/>
              <a:t>They</a:t>
            </a:r>
            <a:r>
              <a:rPr lang="fr-FR" dirty="0" smtClean="0"/>
              <a:t> </a:t>
            </a:r>
            <a:r>
              <a:rPr lang="fr-FR" dirty="0" err="1" smtClean="0"/>
              <a:t>had</a:t>
            </a:r>
            <a:r>
              <a:rPr lang="fr-FR" dirty="0" smtClean="0"/>
              <a:t> a software </a:t>
            </a:r>
            <a:r>
              <a:rPr lang="fr-FR" dirty="0" err="1" smtClean="0"/>
              <a:t>factory</a:t>
            </a:r>
            <a:r>
              <a:rPr lang="fr-FR" dirty="0" smtClean="0"/>
              <a:t> running on Macs to </a:t>
            </a:r>
            <a:r>
              <a:rPr lang="fr-FR" dirty="0" err="1" smtClean="0"/>
              <a:t>build</a:t>
            </a:r>
            <a:r>
              <a:rPr lang="fr-FR" dirty="0" smtClean="0"/>
              <a:t>: Atari ST, Commodore Amiga, Mac, and Apple </a:t>
            </a:r>
            <a:r>
              <a:rPr lang="fr-FR" dirty="0" err="1" smtClean="0"/>
              <a:t>IIgs</a:t>
            </a:r>
            <a:r>
              <a:rPr lang="fr-FR" dirty="0" smtClean="0"/>
              <a:t> software.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14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606256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And a </a:t>
            </a:r>
            <a:r>
              <a:rPr lang="fr-FR" dirty="0" err="1" smtClean="0"/>
              <a:t>word</a:t>
            </a:r>
            <a:r>
              <a:rPr lang="fr-FR" dirty="0" smtClean="0"/>
              <a:t> or </a:t>
            </a:r>
            <a:r>
              <a:rPr lang="fr-FR" dirty="0" err="1" smtClean="0"/>
              <a:t>two</a:t>
            </a:r>
            <a:r>
              <a:rPr lang="fr-FR" dirty="0" smtClean="0"/>
              <a:t> about</a:t>
            </a:r>
            <a:r>
              <a:rPr lang="is-IS" dirty="0" smtClean="0"/>
              <a:t>…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15</a:t>
            </a:fld>
            <a:endParaRPr lang="fr-FR" dirty="0"/>
          </a:p>
        </p:txBody>
      </p:sp>
      <p:pic>
        <p:nvPicPr>
          <p:cNvPr id="6" name="Espace réservé du contenu 5" descr="image brutal deluxe.gif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8798" b="-38798"/>
          <a:stretch>
            <a:fillRect/>
          </a:stretch>
        </p:blipFill>
        <p:spPr>
          <a:xfrm>
            <a:off x="1029539" y="2172632"/>
            <a:ext cx="6643688" cy="2867025"/>
          </a:xfrm>
        </p:spPr>
      </p:pic>
    </p:spTree>
    <p:extLst>
      <p:ext uri="{BB962C8B-B14F-4D97-AF65-F5344CB8AC3E}">
        <p14:creationId xmlns:p14="http://schemas.microsoft.com/office/powerpoint/2010/main" val="29025944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Once </a:t>
            </a:r>
            <a:r>
              <a:rPr lang="fr-FR" dirty="0" err="1" smtClean="0"/>
              <a:t>upon</a:t>
            </a:r>
            <a:r>
              <a:rPr lang="fr-FR" dirty="0" smtClean="0"/>
              <a:t> a time</a:t>
            </a:r>
            <a:r>
              <a:rPr lang="is-IS" dirty="0" smtClean="0"/>
              <a:t>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There </a:t>
            </a:r>
            <a:r>
              <a:rPr lang="fr-FR" dirty="0" err="1" smtClean="0"/>
              <a:t>were</a:t>
            </a:r>
            <a:r>
              <a:rPr lang="fr-FR" dirty="0" smtClean="0"/>
              <a:t> </a:t>
            </a:r>
            <a:r>
              <a:rPr lang="fr-FR" dirty="0" err="1" smtClean="0"/>
              <a:t>two</a:t>
            </a:r>
            <a:r>
              <a:rPr lang="fr-FR" dirty="0" smtClean="0"/>
              <a:t> Apple II </a:t>
            </a:r>
            <a:r>
              <a:rPr lang="fr-FR" dirty="0" err="1" smtClean="0"/>
              <a:t>users</a:t>
            </a:r>
            <a:r>
              <a:rPr lang="fr-FR" dirty="0" smtClean="0"/>
              <a:t> </a:t>
            </a:r>
            <a:r>
              <a:rPr lang="fr-FR" dirty="0" err="1" smtClean="0"/>
              <a:t>around</a:t>
            </a:r>
            <a:r>
              <a:rPr lang="fr-FR" dirty="0" smtClean="0"/>
              <a:t> Bordeaux, France, </a:t>
            </a:r>
            <a:r>
              <a:rPr lang="fr-FR" dirty="0" err="1" smtClean="0"/>
              <a:t>who</a:t>
            </a:r>
            <a:r>
              <a:rPr lang="fr-FR" dirty="0" smtClean="0"/>
              <a:t> met in </a:t>
            </a:r>
            <a:r>
              <a:rPr lang="fr-FR" dirty="0" err="1" smtClean="0"/>
              <a:t>early</a:t>
            </a:r>
            <a:r>
              <a:rPr lang="fr-FR" dirty="0" smtClean="0"/>
              <a:t> ‘90s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16</a:t>
            </a:fld>
            <a:endParaRPr lang="fr-FR" dirty="0"/>
          </a:p>
        </p:txBody>
      </p:sp>
      <p:pic>
        <p:nvPicPr>
          <p:cNvPr id="5" name="Image 4" descr="portrait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0483" y="2719051"/>
            <a:ext cx="5676900" cy="381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97244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both</a:t>
            </a:r>
            <a:r>
              <a:rPr lang="fr-FR" dirty="0" smtClean="0"/>
              <a:t> </a:t>
            </a:r>
            <a:r>
              <a:rPr lang="fr-FR" dirty="0" err="1" smtClean="0"/>
              <a:t>had</a:t>
            </a:r>
            <a:r>
              <a:rPr lang="fr-FR" dirty="0" smtClean="0"/>
              <a:t> a </a:t>
            </a:r>
            <a:r>
              <a:rPr lang="fr-FR" dirty="0" err="1" smtClean="0"/>
              <a:t>IIgs</a:t>
            </a:r>
            <a:r>
              <a:rPr lang="fr-FR" dirty="0" smtClean="0"/>
              <a:t> and came</a:t>
            </a:r>
            <a:r>
              <a:rPr lang="is-IS" dirty="0" smtClean="0"/>
              <a:t>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5427154" cy="4525963"/>
          </a:xfrm>
        </p:spPr>
        <p:txBody>
          <a:bodyPr/>
          <a:lstStyle/>
          <a:p>
            <a:r>
              <a:rPr lang="fr-FR" dirty="0" smtClean="0"/>
              <a:t>1992 – Bille Art</a:t>
            </a:r>
          </a:p>
          <a:p>
            <a:pPr lvl="1"/>
            <a:r>
              <a:rPr lang="fr-FR" dirty="0" smtClean="0"/>
              <a:t>5,000 </a:t>
            </a:r>
            <a:r>
              <a:rPr lang="fr-FR" dirty="0" err="1" smtClean="0"/>
              <a:t>lines</a:t>
            </a:r>
            <a:r>
              <a:rPr lang="fr-FR" dirty="0" smtClean="0"/>
              <a:t> of code</a:t>
            </a:r>
          </a:p>
          <a:p>
            <a:pPr lvl="1"/>
            <a:r>
              <a:rPr lang="fr-FR" dirty="0" smtClean="0"/>
              <a:t>A pool </a:t>
            </a:r>
            <a:r>
              <a:rPr lang="fr-FR" dirty="0" err="1" smtClean="0"/>
              <a:t>game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one </a:t>
            </a:r>
            <a:r>
              <a:rPr lang="fr-FR" dirty="0" err="1" smtClean="0"/>
              <a:t>ball</a:t>
            </a:r>
            <a:r>
              <a:rPr lang="fr-FR" dirty="0" smtClean="0"/>
              <a:t> </a:t>
            </a:r>
            <a:r>
              <a:rPr lang="fr-FR" dirty="0" err="1" smtClean="0"/>
              <a:t>because</a:t>
            </a:r>
            <a:r>
              <a:rPr lang="fr-FR" dirty="0" smtClean="0"/>
              <a:t> more </a:t>
            </a:r>
            <a:r>
              <a:rPr lang="fr-FR" dirty="0" err="1" smtClean="0"/>
              <a:t>than</a:t>
            </a:r>
            <a:r>
              <a:rPr lang="fr-FR" dirty="0" smtClean="0"/>
              <a:t> </a:t>
            </a:r>
            <a:r>
              <a:rPr lang="fr-FR" dirty="0" err="1" smtClean="0"/>
              <a:t>onewas</a:t>
            </a:r>
            <a:r>
              <a:rPr lang="fr-FR" dirty="0" smtClean="0"/>
              <a:t> </a:t>
            </a:r>
            <a:r>
              <a:rPr lang="fr-FR" dirty="0" err="1" smtClean="0"/>
              <a:t>difficult</a:t>
            </a:r>
            <a:r>
              <a:rPr lang="fr-FR" dirty="0" smtClean="0"/>
              <a:t> </a:t>
            </a:r>
            <a:r>
              <a:rPr lang="fr-FR" dirty="0" smtClean="0">
                <a:sym typeface="Wingdings"/>
              </a:rPr>
              <a:t>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17</a:t>
            </a:fld>
            <a:endParaRPr lang="fr-FR" dirty="0"/>
          </a:p>
        </p:txBody>
      </p:sp>
      <p:pic>
        <p:nvPicPr>
          <p:cNvPr id="5" name="Image 4" descr="Biltitr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880" y="1600200"/>
            <a:ext cx="2493920" cy="1558700"/>
          </a:xfrm>
          <a:prstGeom prst="rect">
            <a:avLst/>
          </a:prstGeom>
        </p:spPr>
      </p:pic>
      <p:pic>
        <p:nvPicPr>
          <p:cNvPr id="9" name="Image 8" descr="Biljeu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2880" y="4283332"/>
            <a:ext cx="2493920" cy="1558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7083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smtClean="0"/>
              <a:t>…we gained some audience with...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1992 – The </a:t>
            </a:r>
            <a:r>
              <a:rPr lang="fr-FR" dirty="0" err="1" smtClean="0"/>
              <a:t>Tinies</a:t>
            </a:r>
            <a:endParaRPr lang="fr-FR" dirty="0" smtClean="0"/>
          </a:p>
          <a:p>
            <a:pPr lvl="1"/>
            <a:r>
              <a:rPr lang="fr-FR" dirty="0" smtClean="0"/>
              <a:t>10,500 </a:t>
            </a:r>
            <a:r>
              <a:rPr lang="fr-FR" dirty="0" err="1" smtClean="0"/>
              <a:t>lines</a:t>
            </a:r>
            <a:r>
              <a:rPr lang="fr-FR" dirty="0" smtClean="0"/>
              <a:t> of code</a:t>
            </a:r>
          </a:p>
          <a:p>
            <a:pPr lvl="1"/>
            <a:r>
              <a:rPr lang="fr-FR" dirty="0" smtClean="0"/>
              <a:t>3,200 </a:t>
            </a:r>
            <a:r>
              <a:rPr lang="fr-FR" dirty="0" err="1" smtClean="0"/>
              <a:t>color</a:t>
            </a:r>
            <a:r>
              <a:rPr lang="fr-FR" dirty="0" smtClean="0"/>
              <a:t> pics (not John Brooks’ code)</a:t>
            </a:r>
          </a:p>
          <a:p>
            <a:pPr lvl="1"/>
            <a:r>
              <a:rPr lang="fr-FR" dirty="0" err="1" smtClean="0"/>
              <a:t>Resources</a:t>
            </a:r>
            <a:r>
              <a:rPr lang="fr-FR" dirty="0" smtClean="0"/>
              <a:t> </a:t>
            </a:r>
            <a:r>
              <a:rPr lang="fr-FR" dirty="0" err="1" smtClean="0"/>
              <a:t>taken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 smtClean="0"/>
              <a:t> </a:t>
            </a:r>
            <a:r>
              <a:rPr lang="fr-FR" dirty="0" err="1" smtClean="0"/>
              <a:t>friends</a:t>
            </a:r>
            <a:r>
              <a:rPr lang="fr-FR" dirty="0" smtClean="0"/>
              <a:t> </a:t>
            </a:r>
            <a:r>
              <a:rPr lang="fr-FR" dirty="0" err="1" smtClean="0"/>
              <a:t>working</a:t>
            </a:r>
            <a:r>
              <a:rPr lang="fr-FR" dirty="0" smtClean="0"/>
              <a:t> </a:t>
            </a:r>
            <a:r>
              <a:rPr lang="fr-FR" dirty="0" err="1" smtClean="0"/>
              <a:t>at</a:t>
            </a:r>
            <a:r>
              <a:rPr lang="fr-FR" dirty="0" smtClean="0"/>
              <a:t> </a:t>
            </a:r>
            <a:r>
              <a:rPr lang="fr-FR" dirty="0" err="1" smtClean="0"/>
              <a:t>Kalisto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18</a:t>
            </a:fld>
            <a:endParaRPr lang="fr-FR" dirty="0"/>
          </a:p>
        </p:txBody>
      </p:sp>
      <p:pic>
        <p:nvPicPr>
          <p:cNvPr id="5" name="Image 4" descr="Tinjeu1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6146" y="3957638"/>
            <a:ext cx="3590653" cy="2244158"/>
          </a:xfrm>
          <a:prstGeom prst="rect">
            <a:avLst/>
          </a:prstGeom>
        </p:spPr>
      </p:pic>
      <p:pic>
        <p:nvPicPr>
          <p:cNvPr id="6" name="Image 5" descr="Tintitr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800" y="3957638"/>
            <a:ext cx="3590653" cy="22441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42263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smtClean="0"/>
              <a:t>…</a:t>
            </a:r>
            <a:r>
              <a:rPr lang="fr-FR" dirty="0" smtClean="0"/>
              <a:t>and Cogito</a:t>
            </a:r>
            <a:r>
              <a:rPr lang="is-IS" dirty="0" smtClean="0"/>
              <a:t>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1994 – Cogito</a:t>
            </a:r>
          </a:p>
          <a:p>
            <a:pPr lvl="1"/>
            <a:r>
              <a:rPr lang="fr-FR" dirty="0" smtClean="0"/>
              <a:t>13,700 </a:t>
            </a:r>
            <a:r>
              <a:rPr lang="fr-FR" dirty="0" err="1" smtClean="0"/>
              <a:t>lines</a:t>
            </a:r>
            <a:r>
              <a:rPr lang="fr-FR" dirty="0" smtClean="0"/>
              <a:t> of code</a:t>
            </a:r>
          </a:p>
          <a:p>
            <a:pPr lvl="1"/>
            <a:r>
              <a:rPr lang="fr-FR" dirty="0" smtClean="0"/>
              <a:t>Pics </a:t>
            </a:r>
            <a:r>
              <a:rPr lang="fr-FR" dirty="0" err="1" smtClean="0"/>
              <a:t>again</a:t>
            </a:r>
            <a:r>
              <a:rPr lang="fr-FR" dirty="0" smtClean="0"/>
              <a:t> </a:t>
            </a:r>
            <a:r>
              <a:rPr lang="fr-FR" dirty="0" err="1" smtClean="0"/>
              <a:t>converted</a:t>
            </a:r>
            <a:r>
              <a:rPr lang="fr-FR" dirty="0" smtClean="0"/>
              <a:t> </a:t>
            </a:r>
            <a:r>
              <a:rPr lang="fr-FR" dirty="0" err="1" smtClean="0"/>
              <a:t>from</a:t>
            </a:r>
            <a:r>
              <a:rPr lang="fr-FR" dirty="0"/>
              <a:t> </a:t>
            </a:r>
            <a:r>
              <a:rPr lang="fr-FR" dirty="0" err="1" smtClean="0"/>
              <a:t>Convert</a:t>
            </a:r>
            <a:r>
              <a:rPr lang="fr-FR" dirty="0" smtClean="0"/>
              <a:t> 3200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19</a:t>
            </a:fld>
            <a:endParaRPr lang="fr-FR" dirty="0"/>
          </a:p>
        </p:txBody>
      </p:sp>
      <p:pic>
        <p:nvPicPr>
          <p:cNvPr id="5" name="Image 4" descr="Cogtitr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799" y="3398897"/>
            <a:ext cx="2432438" cy="1520274"/>
          </a:xfrm>
          <a:prstGeom prst="rect">
            <a:avLst/>
          </a:prstGeom>
        </p:spPr>
      </p:pic>
      <p:pic>
        <p:nvPicPr>
          <p:cNvPr id="6" name="Image 5" descr="Cogjeu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3535" y="5201036"/>
            <a:ext cx="2432702" cy="1520439"/>
          </a:xfrm>
          <a:prstGeom prst="rect">
            <a:avLst/>
          </a:prstGeom>
        </p:spPr>
      </p:pic>
      <p:pic>
        <p:nvPicPr>
          <p:cNvPr id="7" name="Image 6" descr="coglog12.gi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032" y="3398897"/>
            <a:ext cx="2432438" cy="1520274"/>
          </a:xfrm>
          <a:prstGeom prst="rect">
            <a:avLst/>
          </a:prstGeom>
        </p:spPr>
      </p:pic>
      <p:pic>
        <p:nvPicPr>
          <p:cNvPr id="8" name="Image 7" descr="coghap12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7032" y="5201036"/>
            <a:ext cx="2432702" cy="1520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87801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Table of contents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Apple </a:t>
            </a:r>
            <a:r>
              <a:rPr lang="fr-FR" dirty="0" err="1" smtClean="0"/>
              <a:t>history</a:t>
            </a:r>
            <a:r>
              <a:rPr lang="fr-FR" dirty="0" smtClean="0"/>
              <a:t> in France</a:t>
            </a:r>
          </a:p>
          <a:p>
            <a:r>
              <a:rPr lang="fr-FR" dirty="0" smtClean="0"/>
              <a:t>The French </a:t>
            </a:r>
            <a:r>
              <a:rPr lang="fr-FR" dirty="0" err="1" smtClean="0"/>
              <a:t>market</a:t>
            </a:r>
            <a:endParaRPr lang="fr-FR" dirty="0" smtClean="0"/>
          </a:p>
          <a:p>
            <a:r>
              <a:rPr lang="fr-FR" dirty="0" smtClean="0"/>
              <a:t>And a </a:t>
            </a:r>
            <a:r>
              <a:rPr lang="fr-FR" dirty="0" err="1" smtClean="0"/>
              <a:t>word</a:t>
            </a:r>
            <a:r>
              <a:rPr lang="fr-FR" dirty="0" smtClean="0"/>
              <a:t> or </a:t>
            </a:r>
            <a:r>
              <a:rPr lang="fr-FR" dirty="0" err="1" smtClean="0"/>
              <a:t>two</a:t>
            </a:r>
            <a:r>
              <a:rPr lang="fr-FR" dirty="0" smtClean="0"/>
              <a:t> about Brutal </a:t>
            </a:r>
            <a:r>
              <a:rPr lang="fr-FR" dirty="0" err="1" smtClean="0"/>
              <a:t>Deluxe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2</a:t>
            </a:fld>
            <a:r>
              <a:rPr lang="fr-FR" dirty="0" smtClean="0"/>
              <a:t> HOME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871090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smtClean="0"/>
              <a:t>…or Convert 3200...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1995</a:t>
            </a:r>
          </a:p>
          <a:p>
            <a:pPr lvl="1"/>
            <a:r>
              <a:rPr lang="fr-FR" dirty="0" smtClean="0"/>
              <a:t>36,100 </a:t>
            </a:r>
            <a:r>
              <a:rPr lang="fr-FR" dirty="0" err="1" smtClean="0"/>
              <a:t>lines</a:t>
            </a:r>
            <a:r>
              <a:rPr lang="fr-FR" dirty="0" smtClean="0"/>
              <a:t> of code</a:t>
            </a:r>
          </a:p>
          <a:p>
            <a:pPr lvl="1"/>
            <a:r>
              <a:rPr lang="fr-FR" dirty="0" err="1" smtClean="0"/>
              <a:t>Fast</a:t>
            </a:r>
            <a:r>
              <a:rPr lang="fr-FR" dirty="0" smtClean="0"/>
              <a:t>, intuitive, and efficient</a:t>
            </a:r>
          </a:p>
          <a:p>
            <a:pPr lvl="1"/>
            <a:r>
              <a:rPr lang="fr-FR" dirty="0" smtClean="0"/>
              <a:t>Our 1st commercial </a:t>
            </a:r>
            <a:r>
              <a:rPr lang="fr-FR" dirty="0" err="1" smtClean="0"/>
              <a:t>product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20</a:t>
            </a:fld>
            <a:endParaRPr lang="fr-FR" dirty="0"/>
          </a:p>
        </p:txBody>
      </p:sp>
      <p:pic>
        <p:nvPicPr>
          <p:cNvPr id="5" name="Image 4" descr="Contitr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553" y="3816350"/>
            <a:ext cx="4064000" cy="2540000"/>
          </a:xfrm>
          <a:prstGeom prst="rect">
            <a:avLst/>
          </a:prstGeom>
        </p:spPr>
      </p:pic>
      <p:pic>
        <p:nvPicPr>
          <p:cNvPr id="6" name="Image 5" descr="Conconv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3816350"/>
            <a:ext cx="40640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7177147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smtClean="0"/>
              <a:t>…and DeluxeWare...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1996</a:t>
            </a:r>
          </a:p>
          <a:p>
            <a:pPr lvl="1"/>
            <a:r>
              <a:rPr lang="fr-FR" dirty="0" smtClean="0"/>
              <a:t>A CD-ROM full of </a:t>
            </a:r>
            <a:r>
              <a:rPr lang="fr-FR" dirty="0" err="1" smtClean="0"/>
              <a:t>IIgs</a:t>
            </a:r>
            <a:r>
              <a:rPr lang="fr-FR" dirty="0" smtClean="0"/>
              <a:t> s/w</a:t>
            </a:r>
          </a:p>
          <a:p>
            <a:pPr lvl="1"/>
            <a:r>
              <a:rPr lang="fr-FR" dirty="0" err="1" smtClean="0"/>
              <a:t>Sold</a:t>
            </a:r>
            <a:r>
              <a:rPr lang="fr-FR" dirty="0" smtClean="0"/>
              <a:t> in France </a:t>
            </a:r>
            <a:r>
              <a:rPr lang="fr-FR" dirty="0" err="1" smtClean="0"/>
              <a:t>only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21</a:t>
            </a:fld>
            <a:endParaRPr lang="fr-FR" dirty="0"/>
          </a:p>
        </p:txBody>
      </p:sp>
      <p:pic>
        <p:nvPicPr>
          <p:cNvPr id="5" name="Image 4" descr="deluxeware_front_smal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6247" y="3037963"/>
            <a:ext cx="3070553" cy="308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75533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s-IS" dirty="0" smtClean="0"/>
              <a:t>…</a:t>
            </a:r>
            <a:r>
              <a:rPr lang="fr-FR" dirty="0" smtClean="0"/>
              <a:t>or </a:t>
            </a:r>
            <a:r>
              <a:rPr lang="fr-FR" dirty="0" err="1" smtClean="0"/>
              <a:t>LemminGS</a:t>
            </a:r>
            <a:r>
              <a:rPr lang="is-IS" dirty="0" smtClean="0"/>
              <a:t>…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1996</a:t>
            </a:r>
          </a:p>
          <a:p>
            <a:pPr lvl="1"/>
            <a:r>
              <a:rPr lang="fr-FR" dirty="0" smtClean="0"/>
              <a:t>26,000 </a:t>
            </a:r>
            <a:r>
              <a:rPr lang="fr-FR" dirty="0" err="1" smtClean="0"/>
              <a:t>lines</a:t>
            </a:r>
            <a:r>
              <a:rPr lang="fr-FR" dirty="0" smtClean="0"/>
              <a:t> of code</a:t>
            </a:r>
          </a:p>
          <a:p>
            <a:pPr lvl="1"/>
            <a:r>
              <a:rPr lang="fr-FR" dirty="0" err="1"/>
              <a:t>S</a:t>
            </a:r>
            <a:r>
              <a:rPr lang="fr-FR" dirty="0" err="1" smtClean="0"/>
              <a:t>prites</a:t>
            </a:r>
            <a:r>
              <a:rPr lang="fr-FR" dirty="0" smtClean="0"/>
              <a:t> </a:t>
            </a:r>
            <a:r>
              <a:rPr lang="fr-FR" dirty="0" err="1" smtClean="0"/>
              <a:t>extracted</a:t>
            </a:r>
            <a:r>
              <a:rPr lang="fr-FR" dirty="0" smtClean="0"/>
              <a:t> </a:t>
            </a:r>
            <a:r>
              <a:rPr lang="fr-FR" dirty="0" err="1" smtClean="0"/>
              <a:t>manually</a:t>
            </a:r>
            <a:endParaRPr lang="fr-FR" dirty="0" smtClean="0"/>
          </a:p>
          <a:p>
            <a:pPr lvl="1"/>
            <a:r>
              <a:rPr lang="fr-FR" dirty="0" err="1" smtClean="0"/>
              <a:t>SynthLab</a:t>
            </a:r>
            <a:r>
              <a:rPr lang="fr-FR" dirty="0" smtClean="0"/>
              <a:t> music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22</a:t>
            </a:fld>
            <a:endParaRPr lang="fr-FR" dirty="0"/>
          </a:p>
        </p:txBody>
      </p:sp>
      <p:pic>
        <p:nvPicPr>
          <p:cNvPr id="5" name="Image 4" descr="Lemtitr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666" y="1600200"/>
            <a:ext cx="3005134" cy="1878209"/>
          </a:xfrm>
          <a:prstGeom prst="rect">
            <a:avLst/>
          </a:prstGeom>
        </p:spPr>
      </p:pic>
      <p:pic>
        <p:nvPicPr>
          <p:cNvPr id="6" name="Image 5" descr="Lemjeu1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2800" y="4049673"/>
            <a:ext cx="4064000" cy="25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9686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also</a:t>
            </a:r>
            <a:r>
              <a:rPr lang="fr-FR" dirty="0" smtClean="0"/>
              <a:t> </a:t>
            </a:r>
            <a:r>
              <a:rPr lang="fr-FR" dirty="0" err="1" smtClean="0"/>
              <a:t>wrote</a:t>
            </a:r>
            <a:r>
              <a:rPr lang="fr-FR" dirty="0" smtClean="0"/>
              <a:t> System utilities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err="1" smtClean="0"/>
              <a:t>PicViewer</a:t>
            </a:r>
            <a:r>
              <a:rPr lang="fr-FR" dirty="0" smtClean="0"/>
              <a:t>, an image </a:t>
            </a:r>
            <a:r>
              <a:rPr lang="fr-FR" dirty="0" err="1" smtClean="0"/>
              <a:t>viewer</a:t>
            </a:r>
            <a:endParaRPr lang="fr-FR" dirty="0" smtClean="0"/>
          </a:p>
          <a:p>
            <a:r>
              <a:rPr lang="fr-FR" dirty="0" err="1" smtClean="0"/>
              <a:t>ThirdView</a:t>
            </a:r>
            <a:r>
              <a:rPr lang="fr-FR" dirty="0" smtClean="0"/>
              <a:t>, a </a:t>
            </a:r>
            <a:r>
              <a:rPr lang="fr-FR" dirty="0" err="1" smtClean="0"/>
              <a:t>SecondSight</a:t>
            </a:r>
            <a:r>
              <a:rPr lang="fr-FR" dirty="0" smtClean="0"/>
              <a:t> image </a:t>
            </a:r>
            <a:r>
              <a:rPr lang="fr-FR" dirty="0" err="1" smtClean="0"/>
              <a:t>viewer</a:t>
            </a:r>
            <a:endParaRPr lang="fr-FR" dirty="0" smtClean="0"/>
          </a:p>
          <a:p>
            <a:r>
              <a:rPr lang="fr-FR" dirty="0" err="1" smtClean="0"/>
              <a:t>TextEdit</a:t>
            </a:r>
            <a:r>
              <a:rPr lang="fr-FR" dirty="0" smtClean="0"/>
              <a:t> patch</a:t>
            </a:r>
          </a:p>
          <a:p>
            <a:r>
              <a:rPr lang="fr-FR" dirty="0" smtClean="0"/>
              <a:t>System 6.0.1 in French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23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196318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marL="0" indent="0" algn="ctr">
              <a:buNone/>
            </a:pP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had</a:t>
            </a:r>
            <a:r>
              <a:rPr lang="fr-FR" dirty="0" smtClean="0"/>
              <a:t> a short hiatus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24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24273950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Quizzzz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Do </a:t>
            </a:r>
            <a:r>
              <a:rPr lang="fr-FR" dirty="0" err="1" smtClean="0"/>
              <a:t>you</a:t>
            </a:r>
            <a:r>
              <a:rPr lang="fr-FR" dirty="0" smtClean="0"/>
              <a:t> know </a:t>
            </a:r>
            <a:r>
              <a:rPr lang="fr-FR" dirty="0" err="1" smtClean="0"/>
              <a:t>some</a:t>
            </a:r>
            <a:r>
              <a:rPr lang="fr-FR" dirty="0" smtClean="0"/>
              <a:t> code </a:t>
            </a:r>
            <a:r>
              <a:rPr lang="fr-FR" dirty="0" err="1" smtClean="0"/>
              <a:t>names</a:t>
            </a:r>
            <a:r>
              <a:rPr lang="fr-FR" dirty="0" smtClean="0"/>
              <a:t> of the </a:t>
            </a:r>
            <a:r>
              <a:rPr lang="fr-FR" dirty="0" err="1" smtClean="0"/>
              <a:t>IIgs</a:t>
            </a:r>
            <a:r>
              <a:rPr lang="fr-FR" dirty="0" smtClean="0"/>
              <a:t>?</a:t>
            </a:r>
          </a:p>
          <a:p>
            <a:r>
              <a:rPr lang="fr-FR" dirty="0" err="1" smtClean="0"/>
              <a:t>What</a:t>
            </a:r>
            <a:r>
              <a:rPr lang="fr-FR" dirty="0" smtClean="0"/>
              <a:t> </a:t>
            </a:r>
            <a:r>
              <a:rPr lang="fr-FR" dirty="0" err="1" smtClean="0"/>
              <a:t>does</a:t>
            </a:r>
            <a:r>
              <a:rPr lang="fr-FR" dirty="0" smtClean="0"/>
              <a:t> GS stand for?</a:t>
            </a:r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25</a:t>
            </a:fld>
            <a:r>
              <a:rPr lang="fr-FR" dirty="0" smtClean="0"/>
              <a:t> Source: </a:t>
            </a:r>
            <a:r>
              <a:rPr lang="fr-FR" dirty="0" err="1" smtClean="0"/>
              <a:t>members</a:t>
            </a:r>
            <a:r>
              <a:rPr lang="fr-FR" dirty="0" smtClean="0"/>
              <a:t> of the Apple </a:t>
            </a:r>
            <a:r>
              <a:rPr lang="fr-FR" dirty="0" err="1" smtClean="0"/>
              <a:t>IIgs</a:t>
            </a:r>
            <a:r>
              <a:rPr lang="fr-FR" dirty="0" smtClean="0"/>
              <a:t> </a:t>
            </a:r>
            <a:r>
              <a:rPr lang="fr-FR" dirty="0" err="1" smtClean="0"/>
              <a:t>development</a:t>
            </a:r>
            <a:r>
              <a:rPr lang="fr-FR" dirty="0" smtClean="0"/>
              <a:t> team</a:t>
            </a:r>
            <a:endParaRPr lang="fr-FR" dirty="0"/>
          </a:p>
        </p:txBody>
      </p:sp>
      <p:pic>
        <p:nvPicPr>
          <p:cNvPr id="5" name="Image 4" descr="apple_IIg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70448" y="2973606"/>
            <a:ext cx="3810000" cy="260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08179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Answers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Code </a:t>
            </a:r>
            <a:r>
              <a:rPr lang="fr-FR" dirty="0" err="1" smtClean="0"/>
              <a:t>names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Phoenix, </a:t>
            </a:r>
            <a:r>
              <a:rPr lang="fr-FR" dirty="0" err="1" smtClean="0"/>
              <a:t>Cortland</a:t>
            </a:r>
            <a:r>
              <a:rPr lang="fr-FR" dirty="0" smtClean="0"/>
              <a:t>, Vegas, </a:t>
            </a:r>
            <a:r>
              <a:rPr lang="fr-FR" dirty="0" err="1" smtClean="0"/>
              <a:t>Mad</a:t>
            </a:r>
            <a:r>
              <a:rPr lang="fr-FR" dirty="0" smtClean="0"/>
              <a:t> Max, Columbia</a:t>
            </a:r>
          </a:p>
          <a:p>
            <a:pPr lvl="1"/>
            <a:r>
              <a:rPr lang="fr-FR" dirty="0" smtClean="0"/>
              <a:t>The code </a:t>
            </a:r>
            <a:r>
              <a:rPr lang="fr-FR" dirty="0" err="1" smtClean="0"/>
              <a:t>name</a:t>
            </a:r>
            <a:r>
              <a:rPr lang="fr-FR" dirty="0" smtClean="0"/>
              <a:t> </a:t>
            </a:r>
            <a:r>
              <a:rPr lang="fr-FR" dirty="0" err="1" smtClean="0"/>
              <a:t>was</a:t>
            </a:r>
            <a:r>
              <a:rPr lang="fr-FR" dirty="0" smtClean="0"/>
              <a:t> </a:t>
            </a:r>
            <a:r>
              <a:rPr lang="fr-FR" dirty="0" err="1" smtClean="0"/>
              <a:t>changed</a:t>
            </a:r>
            <a:r>
              <a:rPr lang="fr-FR" dirty="0" smtClean="0"/>
              <a:t> </a:t>
            </a:r>
            <a:r>
              <a:rPr lang="fr-FR" dirty="0" err="1" smtClean="0"/>
              <a:t>monthly</a:t>
            </a:r>
            <a:endParaRPr lang="fr-FR" dirty="0" smtClean="0"/>
          </a:p>
          <a:p>
            <a:r>
              <a:rPr lang="fr-FR" dirty="0" smtClean="0"/>
              <a:t>GS:</a:t>
            </a:r>
          </a:p>
          <a:p>
            <a:pPr lvl="1"/>
            <a:r>
              <a:rPr lang="fr-FR" dirty="0" err="1" smtClean="0"/>
              <a:t>Graphics</a:t>
            </a:r>
            <a:r>
              <a:rPr lang="fr-FR" dirty="0" smtClean="0"/>
              <a:t> &amp; Sound</a:t>
            </a:r>
          </a:p>
          <a:p>
            <a:pPr lvl="1"/>
            <a:r>
              <a:rPr lang="fr-FR" dirty="0" err="1" smtClean="0"/>
              <a:t>Goodbye</a:t>
            </a:r>
            <a:r>
              <a:rPr lang="fr-FR" dirty="0" smtClean="0"/>
              <a:t> Steve</a:t>
            </a:r>
          </a:p>
          <a:p>
            <a:pPr lvl="1"/>
            <a:r>
              <a:rPr lang="fr-FR" dirty="0" smtClean="0"/>
              <a:t>Great Shit</a:t>
            </a:r>
            <a:endParaRPr lang="fr-FR" dirty="0" smtClean="0"/>
          </a:p>
          <a:p>
            <a:pPr lvl="1"/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26</a:t>
            </a:fld>
            <a:r>
              <a:rPr lang="fr-FR" dirty="0" smtClean="0"/>
              <a:t> Source: </a:t>
            </a:r>
            <a:r>
              <a:rPr lang="fr-FR" dirty="0" err="1" smtClean="0"/>
              <a:t>members</a:t>
            </a:r>
            <a:r>
              <a:rPr lang="fr-FR" dirty="0" smtClean="0"/>
              <a:t> of the Apple </a:t>
            </a:r>
            <a:r>
              <a:rPr lang="fr-FR" dirty="0" err="1" smtClean="0"/>
              <a:t>IIgs</a:t>
            </a:r>
            <a:r>
              <a:rPr lang="fr-FR" dirty="0" smtClean="0"/>
              <a:t> </a:t>
            </a:r>
            <a:r>
              <a:rPr lang="fr-FR" dirty="0" err="1" smtClean="0"/>
              <a:t>development</a:t>
            </a:r>
            <a:r>
              <a:rPr lang="fr-FR" dirty="0" smtClean="0"/>
              <a:t> team</a:t>
            </a:r>
            <a:endParaRPr lang="fr-FR" dirty="0"/>
          </a:p>
        </p:txBody>
      </p:sp>
      <p:pic>
        <p:nvPicPr>
          <p:cNvPr id="5" name="Image 4" descr="apple_IIgs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2067" y="4448762"/>
            <a:ext cx="2454733" cy="16774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256650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Brutal </a:t>
            </a:r>
            <a:r>
              <a:rPr lang="fr-FR" dirty="0" err="1" smtClean="0"/>
              <a:t>Deluxe</a:t>
            </a:r>
            <a:r>
              <a:rPr lang="fr-FR" dirty="0" smtClean="0"/>
              <a:t>: the return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 2007, </a:t>
            </a:r>
            <a:r>
              <a:rPr lang="fr-FR" dirty="0" err="1" smtClean="0"/>
              <a:t>we</a:t>
            </a:r>
            <a:r>
              <a:rPr lang="fr-FR" dirty="0" smtClean="0"/>
              <a:t> </a:t>
            </a:r>
            <a:r>
              <a:rPr lang="fr-FR" dirty="0" err="1" smtClean="0"/>
              <a:t>restarted</a:t>
            </a:r>
            <a:r>
              <a:rPr lang="fr-FR" dirty="0" smtClean="0"/>
              <a:t> </a:t>
            </a:r>
            <a:r>
              <a:rPr lang="fr-FR" dirty="0" err="1" smtClean="0"/>
              <a:t>our</a:t>
            </a:r>
            <a:r>
              <a:rPr lang="fr-FR" dirty="0" smtClean="0"/>
              <a:t> </a:t>
            </a:r>
            <a:r>
              <a:rPr lang="fr-FR" dirty="0" err="1" smtClean="0"/>
              <a:t>activities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Cracking</a:t>
            </a:r>
          </a:p>
          <a:p>
            <a:pPr lvl="2"/>
            <a:r>
              <a:rPr lang="fr-FR" dirty="0" err="1" smtClean="0"/>
              <a:t>Knowledge</a:t>
            </a:r>
            <a:r>
              <a:rPr lang="fr-FR" dirty="0" smtClean="0"/>
              <a:t>, </a:t>
            </a:r>
            <a:r>
              <a:rPr lang="fr-FR" dirty="0" err="1" smtClean="0"/>
              <a:t>skills</a:t>
            </a:r>
            <a:r>
              <a:rPr lang="fr-FR" dirty="0" smtClean="0"/>
              <a:t>, </a:t>
            </a:r>
            <a:r>
              <a:rPr lang="fr-FR" dirty="0" err="1" smtClean="0"/>
              <a:t>methods</a:t>
            </a:r>
            <a:r>
              <a:rPr lang="fr-FR" dirty="0" smtClean="0"/>
              <a:t> </a:t>
            </a:r>
            <a:r>
              <a:rPr lang="fr-FR" dirty="0" err="1" smtClean="0"/>
              <a:t>were</a:t>
            </a:r>
            <a:r>
              <a:rPr lang="fr-FR" dirty="0" smtClean="0"/>
              <a:t> </a:t>
            </a:r>
            <a:r>
              <a:rPr lang="fr-FR" dirty="0" err="1" smtClean="0"/>
              <a:t>nearly</a:t>
            </a:r>
            <a:r>
              <a:rPr lang="fr-FR" dirty="0" smtClean="0"/>
              <a:t> </a:t>
            </a:r>
            <a:r>
              <a:rPr lang="fr-FR" dirty="0" err="1" smtClean="0"/>
              <a:t>lost</a:t>
            </a:r>
            <a:endParaRPr lang="fr-FR" dirty="0" smtClean="0"/>
          </a:p>
          <a:p>
            <a:pPr lvl="1"/>
            <a:r>
              <a:rPr lang="fr-FR" dirty="0" smtClean="0"/>
              <a:t>System utilities</a:t>
            </a:r>
          </a:p>
          <a:p>
            <a:pPr lvl="2"/>
            <a:r>
              <a:rPr lang="fr-FR" dirty="0" err="1" smtClean="0"/>
              <a:t>MountIt</a:t>
            </a:r>
            <a:r>
              <a:rPr lang="fr-FR" dirty="0" smtClean="0"/>
              <a:t>: </a:t>
            </a:r>
            <a:r>
              <a:rPr lang="fr-FR" dirty="0" err="1" smtClean="0"/>
              <a:t>mount</a:t>
            </a:r>
            <a:r>
              <a:rPr lang="fr-FR" dirty="0" smtClean="0"/>
              <a:t> </a:t>
            </a:r>
            <a:r>
              <a:rPr lang="fr-FR" dirty="0" err="1" smtClean="0"/>
              <a:t>disk</a:t>
            </a:r>
            <a:r>
              <a:rPr lang="fr-FR" dirty="0" smtClean="0"/>
              <a:t> images </a:t>
            </a:r>
            <a:r>
              <a:rPr lang="fr-FR" dirty="0" err="1" smtClean="0"/>
              <a:t>under</a:t>
            </a:r>
            <a:r>
              <a:rPr lang="fr-FR" dirty="0" smtClean="0"/>
              <a:t> the Finder</a:t>
            </a:r>
          </a:p>
          <a:p>
            <a:pPr lvl="2"/>
            <a:r>
              <a:rPr lang="fr-FR" dirty="0" err="1" smtClean="0"/>
              <a:t>BenchmarkeD</a:t>
            </a:r>
            <a:r>
              <a:rPr lang="fr-FR" dirty="0" smtClean="0"/>
              <a:t>: </a:t>
            </a:r>
            <a:r>
              <a:rPr lang="fr-FR" dirty="0" err="1" smtClean="0"/>
              <a:t>calc</a:t>
            </a:r>
            <a:r>
              <a:rPr lang="fr-FR" dirty="0" smtClean="0"/>
              <a:t> </a:t>
            </a:r>
            <a:r>
              <a:rPr lang="fr-FR" dirty="0" err="1" smtClean="0"/>
              <a:t>avg</a:t>
            </a:r>
            <a:r>
              <a:rPr lang="fr-FR" dirty="0" smtClean="0"/>
              <a:t> R/W </a:t>
            </a:r>
            <a:r>
              <a:rPr lang="fr-FR" dirty="0" err="1" smtClean="0"/>
              <a:t>throughput</a:t>
            </a:r>
            <a:r>
              <a:rPr lang="fr-FR" dirty="0" smtClean="0"/>
              <a:t> of </a:t>
            </a:r>
            <a:r>
              <a:rPr lang="fr-FR" dirty="0" err="1" smtClean="0"/>
              <a:t>your</a:t>
            </a:r>
            <a:r>
              <a:rPr lang="fr-FR" dirty="0" smtClean="0"/>
              <a:t> </a:t>
            </a:r>
            <a:r>
              <a:rPr lang="fr-FR" dirty="0" err="1" smtClean="0"/>
              <a:t>ProDOS</a:t>
            </a:r>
            <a:r>
              <a:rPr lang="fr-FR" dirty="0" smtClean="0"/>
              <a:t> volumes</a:t>
            </a:r>
          </a:p>
          <a:p>
            <a:pPr lvl="2"/>
            <a:r>
              <a:rPr lang="fr-FR" dirty="0" smtClean="0"/>
              <a:t>Music </a:t>
            </a:r>
            <a:r>
              <a:rPr lang="fr-FR" dirty="0" err="1" smtClean="0"/>
              <a:t>tools</a:t>
            </a:r>
            <a:r>
              <a:rPr lang="fr-FR" dirty="0" smtClean="0"/>
              <a:t>: updates in </a:t>
            </a:r>
            <a:r>
              <a:rPr lang="fr-FR" dirty="0" err="1" smtClean="0"/>
              <a:t>SoundSmith</a:t>
            </a:r>
            <a:r>
              <a:rPr lang="fr-FR" dirty="0" smtClean="0"/>
              <a:t> &amp; </a:t>
            </a:r>
            <a:r>
              <a:rPr lang="fr-FR" dirty="0" err="1" smtClean="0"/>
              <a:t>NinjaTracker</a:t>
            </a:r>
            <a:r>
              <a:rPr lang="fr-FR" dirty="0" smtClean="0"/>
              <a:t> </a:t>
            </a:r>
            <a:r>
              <a:rPr lang="fr-FR" dirty="0" err="1" smtClean="0"/>
              <a:t>tool</a:t>
            </a:r>
            <a:r>
              <a:rPr lang="fr-FR" dirty="0" smtClean="0"/>
              <a:t> sets</a:t>
            </a:r>
          </a:p>
          <a:p>
            <a:pPr lvl="1"/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27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6009813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We</a:t>
            </a:r>
            <a:r>
              <a:rPr lang="fr-FR" dirty="0" smtClean="0"/>
              <a:t> focus on a couple of </a:t>
            </a:r>
            <a:r>
              <a:rPr lang="fr-FR" dirty="0" err="1" smtClean="0"/>
              <a:t>domains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fr-FR" dirty="0" err="1" smtClean="0"/>
              <a:t>Preservation</a:t>
            </a:r>
            <a:endParaRPr lang="fr-FR" dirty="0" smtClean="0"/>
          </a:p>
          <a:p>
            <a:pPr lvl="1"/>
            <a:r>
              <a:rPr lang="fr-FR" dirty="0" smtClean="0"/>
              <a:t>C</a:t>
            </a:r>
            <a:r>
              <a:rPr lang="fr-FR" dirty="0" smtClean="0"/>
              <a:t>assettes, The </a:t>
            </a:r>
            <a:r>
              <a:rPr lang="fr-FR" dirty="0" smtClean="0"/>
              <a:t>A2 Document Project sites</a:t>
            </a:r>
          </a:p>
          <a:p>
            <a:pPr lvl="1"/>
            <a:r>
              <a:rPr lang="fr-FR" dirty="0" smtClean="0"/>
              <a:t>Tools to help </a:t>
            </a:r>
            <a:r>
              <a:rPr lang="fr-FR" dirty="0" err="1" smtClean="0"/>
              <a:t>disk</a:t>
            </a:r>
            <a:r>
              <a:rPr lang="fr-FR" dirty="0" smtClean="0"/>
              <a:t> </a:t>
            </a:r>
            <a:r>
              <a:rPr lang="fr-FR" dirty="0" err="1" smtClean="0"/>
              <a:t>imaging</a:t>
            </a:r>
            <a:r>
              <a:rPr lang="fr-FR" dirty="0" smtClean="0"/>
              <a:t>:</a:t>
            </a:r>
            <a:endParaRPr lang="fr-FR" dirty="0" smtClean="0"/>
          </a:p>
          <a:p>
            <a:pPr lvl="2"/>
            <a:r>
              <a:rPr lang="fr-FR" dirty="0" smtClean="0"/>
              <a:t>You, </a:t>
            </a:r>
            <a:r>
              <a:rPr lang="fr-FR" dirty="0" err="1" smtClean="0"/>
              <a:t>DustHead</a:t>
            </a:r>
            <a:r>
              <a:rPr lang="fr-FR" dirty="0" smtClean="0"/>
              <a:t>!</a:t>
            </a:r>
          </a:p>
          <a:p>
            <a:pPr lvl="2"/>
            <a:r>
              <a:rPr lang="fr-FR" dirty="0" err="1" smtClean="0"/>
              <a:t>I’m</a:t>
            </a:r>
            <a:r>
              <a:rPr lang="fr-FR" dirty="0" smtClean="0"/>
              <a:t> </a:t>
            </a:r>
            <a:r>
              <a:rPr lang="fr-FR" dirty="0" err="1" smtClean="0"/>
              <a:t>fEDD</a:t>
            </a:r>
            <a:r>
              <a:rPr lang="fr-FR" dirty="0" smtClean="0"/>
              <a:t> up (</a:t>
            </a:r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, John Morris, for </a:t>
            </a:r>
            <a:r>
              <a:rPr lang="fr-FR" dirty="0" err="1" smtClean="0"/>
              <a:t>Applesauce</a:t>
            </a:r>
            <a:r>
              <a:rPr lang="fr-FR" dirty="0" smtClean="0"/>
              <a:t>!)</a:t>
            </a:r>
          </a:p>
          <a:p>
            <a:pPr lvl="1"/>
            <a:r>
              <a:rPr lang="fr-FR" dirty="0" err="1" smtClean="0"/>
              <a:t>Manuals</a:t>
            </a:r>
            <a:r>
              <a:rPr lang="fr-FR" dirty="0" smtClean="0"/>
              <a:t> and source code</a:t>
            </a:r>
          </a:p>
          <a:p>
            <a:pPr lvl="2"/>
            <a:r>
              <a:rPr lang="fr-FR" dirty="0" err="1" smtClean="0"/>
              <a:t>Huibert</a:t>
            </a:r>
            <a:r>
              <a:rPr lang="fr-FR" dirty="0" smtClean="0"/>
              <a:t> </a:t>
            </a:r>
            <a:r>
              <a:rPr lang="fr-FR" dirty="0" err="1" smtClean="0"/>
              <a:t>Aalbers</a:t>
            </a:r>
            <a:r>
              <a:rPr lang="fr-FR" dirty="0" smtClean="0"/>
              <a:t>’ or Pierre </a:t>
            </a:r>
            <a:r>
              <a:rPr lang="fr-FR" dirty="0" err="1" smtClean="0"/>
              <a:t>Berloquin’s</a:t>
            </a:r>
            <a:r>
              <a:rPr lang="fr-FR" dirty="0" smtClean="0"/>
              <a:t> HDD</a:t>
            </a:r>
            <a:r>
              <a:rPr lang="is-IS" dirty="0" smtClean="0"/>
              <a:t>…</a:t>
            </a:r>
            <a:endParaRPr lang="fr-FR" dirty="0" smtClean="0"/>
          </a:p>
          <a:p>
            <a:r>
              <a:rPr lang="fr-FR" dirty="0" err="1" smtClean="0"/>
              <a:t>Disassemblies</a:t>
            </a:r>
            <a:r>
              <a:rPr lang="fr-FR" dirty="0" smtClean="0"/>
              <a:t> &amp; </a:t>
            </a:r>
            <a:r>
              <a:rPr lang="fr-FR" dirty="0" err="1" smtClean="0"/>
              <a:t>Development</a:t>
            </a:r>
            <a:r>
              <a:rPr lang="fr-FR" dirty="0" smtClean="0"/>
              <a:t> for </a:t>
            </a:r>
            <a:r>
              <a:rPr lang="fr-FR" dirty="0" err="1" smtClean="0"/>
              <a:t>others</a:t>
            </a:r>
            <a:endParaRPr lang="fr-FR" dirty="0" smtClean="0"/>
          </a:p>
          <a:p>
            <a:pPr lvl="1"/>
            <a:r>
              <a:rPr lang="fr-FR" dirty="0" err="1" smtClean="0"/>
              <a:t>Disassemble</a:t>
            </a:r>
            <a:r>
              <a:rPr lang="fr-FR" dirty="0" smtClean="0"/>
              <a:t> </a:t>
            </a:r>
            <a:r>
              <a:rPr lang="fr-FR" dirty="0" err="1" smtClean="0"/>
              <a:t>IIgs</a:t>
            </a:r>
            <a:r>
              <a:rPr lang="fr-FR" dirty="0" smtClean="0"/>
              <a:t> s/w, </a:t>
            </a:r>
            <a:r>
              <a:rPr lang="fr-FR" dirty="0" err="1" smtClean="0"/>
              <a:t>make</a:t>
            </a:r>
            <a:r>
              <a:rPr lang="fr-FR" dirty="0" smtClean="0"/>
              <a:t> </a:t>
            </a:r>
            <a:r>
              <a:rPr lang="fr-FR" dirty="0" err="1" smtClean="0"/>
              <a:t>them</a:t>
            </a:r>
            <a:r>
              <a:rPr lang="fr-FR" dirty="0" smtClean="0"/>
              <a:t> ROM3 </a:t>
            </a:r>
            <a:r>
              <a:rPr lang="fr-FR" dirty="0" smtClean="0"/>
              <a:t>compatible</a:t>
            </a:r>
          </a:p>
          <a:p>
            <a:pPr lvl="1"/>
            <a:r>
              <a:rPr lang="fr-FR" dirty="0" err="1" smtClean="0"/>
              <a:t>Write</a:t>
            </a:r>
            <a:r>
              <a:rPr lang="fr-FR" dirty="0" smtClean="0"/>
              <a:t> basic code for hardware </a:t>
            </a:r>
            <a:r>
              <a:rPr lang="fr-FR" dirty="0" err="1" smtClean="0"/>
              <a:t>makers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28</a:t>
            </a:fld>
            <a:endParaRPr lang="fr-FR" dirty="0"/>
          </a:p>
        </p:txBody>
      </p:sp>
      <p:pic>
        <p:nvPicPr>
          <p:cNvPr id="5" name="Image 4" descr="k7_apple_01_breakout.jpe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4802" y="1417638"/>
            <a:ext cx="2079198" cy="14338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19700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Distribution of </a:t>
            </a:r>
            <a:r>
              <a:rPr lang="fr-FR" dirty="0" err="1" smtClean="0"/>
              <a:t>unreleased</a:t>
            </a:r>
            <a:r>
              <a:rPr lang="fr-FR" dirty="0" smtClean="0"/>
              <a:t> programs</a:t>
            </a:r>
          </a:p>
          <a:p>
            <a:pPr lvl="1"/>
            <a:r>
              <a:rPr lang="fr-FR" dirty="0" smtClean="0"/>
              <a:t>Zéphyr</a:t>
            </a:r>
          </a:p>
          <a:p>
            <a:pPr lvl="1"/>
            <a:r>
              <a:rPr lang="fr-FR" dirty="0" smtClean="0"/>
              <a:t>Pleins Gaz</a:t>
            </a:r>
          </a:p>
          <a:p>
            <a:r>
              <a:rPr lang="fr-FR" dirty="0" smtClean="0"/>
              <a:t>Or release of new software</a:t>
            </a:r>
          </a:p>
          <a:p>
            <a:pPr lvl="1"/>
            <a:r>
              <a:rPr lang="fr-FR" dirty="0" smtClean="0"/>
              <a:t>La Crapule (for sale for $6 </a:t>
            </a:r>
            <a:r>
              <a:rPr lang="fr-FR" dirty="0" err="1" smtClean="0"/>
              <a:t>at</a:t>
            </a:r>
            <a:r>
              <a:rPr lang="fr-FR" dirty="0" smtClean="0"/>
              <a:t> </a:t>
            </a:r>
            <a:r>
              <a:rPr lang="fr-FR" dirty="0" err="1" smtClean="0"/>
              <a:t>KFest</a:t>
            </a:r>
            <a:r>
              <a:rPr lang="fr-FR" dirty="0" smtClean="0"/>
              <a:t>, contact me)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29</a:t>
            </a:fld>
            <a:endParaRPr lang="fr-FR" dirty="0"/>
          </a:p>
        </p:txBody>
      </p:sp>
      <p:pic>
        <p:nvPicPr>
          <p:cNvPr id="5" name="Image 4" descr="zephyr_pack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187" y="4653596"/>
            <a:ext cx="2270339" cy="1702754"/>
          </a:xfrm>
          <a:prstGeom prst="rect">
            <a:avLst/>
          </a:prstGeom>
        </p:spPr>
      </p:pic>
      <p:pic>
        <p:nvPicPr>
          <p:cNvPr id="6" name="Image 5" descr="pleinsgaz_packag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862" y="2210950"/>
            <a:ext cx="1785696" cy="1339272"/>
          </a:xfrm>
          <a:prstGeom prst="rect">
            <a:avLst/>
          </a:prstGeom>
        </p:spPr>
      </p:pic>
      <p:pic>
        <p:nvPicPr>
          <p:cNvPr id="7" name="Image 6" descr="image lacrapule_packag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9524" y="4467582"/>
            <a:ext cx="2766675" cy="20750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64854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Apple </a:t>
            </a:r>
            <a:r>
              <a:rPr lang="fr-FR" dirty="0" err="1" smtClean="0"/>
              <a:t>history</a:t>
            </a:r>
            <a:r>
              <a:rPr lang="fr-FR" dirty="0" smtClean="0"/>
              <a:t> in France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1977: </a:t>
            </a:r>
            <a:r>
              <a:rPr lang="fr-FR" dirty="0" err="1" smtClean="0"/>
              <a:t>early-adopters</a:t>
            </a:r>
            <a:r>
              <a:rPr lang="fr-FR" dirty="0" smtClean="0"/>
              <a:t>: ISTC, </a:t>
            </a:r>
            <a:r>
              <a:rPr lang="fr-FR" dirty="0" err="1" smtClean="0"/>
              <a:t>Sideg</a:t>
            </a:r>
            <a:r>
              <a:rPr lang="fr-FR" dirty="0" smtClean="0"/>
              <a:t>, </a:t>
            </a:r>
            <a:r>
              <a:rPr lang="fr-FR" dirty="0" err="1" smtClean="0"/>
              <a:t>Sonotec</a:t>
            </a:r>
            <a:endParaRPr lang="fr-FR" dirty="0" smtClean="0"/>
          </a:p>
          <a:p>
            <a:r>
              <a:rPr lang="fr-FR" dirty="0" smtClean="0"/>
              <a:t>1978: French interfaces came to life: PL, MID. s/w </a:t>
            </a:r>
            <a:r>
              <a:rPr lang="fr-FR" dirty="0" err="1" smtClean="0"/>
              <a:t>is</a:t>
            </a:r>
            <a:r>
              <a:rPr lang="fr-FR" dirty="0" smtClean="0"/>
              <a:t> </a:t>
            </a:r>
            <a:r>
              <a:rPr lang="fr-FR" dirty="0" err="1" smtClean="0"/>
              <a:t>mainly</a:t>
            </a:r>
            <a:r>
              <a:rPr lang="fr-FR" dirty="0" smtClean="0"/>
              <a:t> business </a:t>
            </a:r>
            <a:r>
              <a:rPr lang="fr-FR" dirty="0" err="1" smtClean="0"/>
              <a:t>apps</a:t>
            </a:r>
            <a:r>
              <a:rPr lang="fr-FR" dirty="0" smtClean="0"/>
              <a:t>.</a:t>
            </a:r>
          </a:p>
          <a:p>
            <a:pPr lvl="1"/>
            <a:r>
              <a:rPr lang="fr-FR" dirty="0" smtClean="0"/>
              <a:t>For marketing and promotion: </a:t>
            </a:r>
            <a:r>
              <a:rPr lang="fr-FR" dirty="0" err="1"/>
              <a:t>E</a:t>
            </a:r>
            <a:r>
              <a:rPr lang="fr-FR" dirty="0" err="1" smtClean="0"/>
              <a:t>urapple</a:t>
            </a:r>
            <a:r>
              <a:rPr lang="fr-FR" dirty="0" smtClean="0"/>
              <a:t> in the USA and Apple Computer International in France</a:t>
            </a:r>
          </a:p>
          <a:p>
            <a:r>
              <a:rPr lang="fr-FR" dirty="0" smtClean="0"/>
              <a:t>1979: </a:t>
            </a:r>
            <a:r>
              <a:rPr lang="fr-FR" dirty="0" err="1" smtClean="0"/>
              <a:t>Sonotec</a:t>
            </a:r>
            <a:r>
              <a:rPr lang="fr-FR" dirty="0" smtClean="0"/>
              <a:t> </a:t>
            </a:r>
            <a:r>
              <a:rPr lang="fr-FR" dirty="0" err="1" smtClean="0"/>
              <a:t>is</a:t>
            </a:r>
            <a:r>
              <a:rPr lang="fr-FR" dirty="0" smtClean="0"/>
              <a:t> French exclusive </a:t>
            </a:r>
            <a:r>
              <a:rPr lang="fr-FR" dirty="0" err="1" smtClean="0"/>
              <a:t>distributor</a:t>
            </a:r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3</a:t>
            </a:fld>
            <a:r>
              <a:rPr lang="fr-FR" dirty="0" smtClean="0"/>
              <a:t> FOR I=0 TO </a:t>
            </a:r>
            <a:r>
              <a:rPr lang="fr-FR" dirty="0" smtClean="0"/>
              <a:t>29</a:t>
            </a:r>
            <a:endParaRPr lang="fr-FR" dirty="0"/>
          </a:p>
        </p:txBody>
      </p:sp>
      <p:pic>
        <p:nvPicPr>
          <p:cNvPr id="6" name="Image 5" descr="logo eurapple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27760" y="5637981"/>
            <a:ext cx="6224016" cy="573024"/>
          </a:xfrm>
          <a:prstGeom prst="rect">
            <a:avLst/>
          </a:prstGeom>
        </p:spPr>
      </p:pic>
      <p:pic>
        <p:nvPicPr>
          <p:cNvPr id="5" name="Image 4" descr="logo sonotec hw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785430"/>
            <a:ext cx="2356104" cy="670560"/>
          </a:xfrm>
          <a:prstGeom prst="rect">
            <a:avLst/>
          </a:prstGeom>
        </p:spPr>
      </p:pic>
      <p:pic>
        <p:nvPicPr>
          <p:cNvPr id="7" name="Image 6" descr="logo istc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0523" y="4785430"/>
            <a:ext cx="1806443" cy="974080"/>
          </a:xfrm>
          <a:prstGeom prst="rect">
            <a:avLst/>
          </a:prstGeom>
        </p:spPr>
      </p:pic>
      <p:pic>
        <p:nvPicPr>
          <p:cNvPr id="8" name="Image 7" descr="logo sideg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776" y="4785430"/>
            <a:ext cx="1176528" cy="725424"/>
          </a:xfrm>
          <a:prstGeom prst="rect">
            <a:avLst/>
          </a:prstGeom>
        </p:spPr>
      </p:pic>
      <p:pic>
        <p:nvPicPr>
          <p:cNvPr id="9" name="Image 8" descr="logo MID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44208" y="2780928"/>
            <a:ext cx="1216219" cy="4492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675746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cross-</a:t>
            </a:r>
            <a:r>
              <a:rPr lang="fr-FR" dirty="0" err="1" smtClean="0"/>
              <a:t>dev</a:t>
            </a:r>
            <a:r>
              <a:rPr lang="fr-FR" dirty="0" smtClean="0"/>
              <a:t> </a:t>
            </a:r>
            <a:r>
              <a:rPr lang="fr-FR" dirty="0" err="1" smtClean="0"/>
              <a:t>tools</a:t>
            </a:r>
            <a:r>
              <a:rPr lang="fr-FR" dirty="0" smtClean="0"/>
              <a:t>!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2479" y="1267510"/>
            <a:ext cx="8618565" cy="5088840"/>
          </a:xfrm>
        </p:spPr>
        <p:txBody>
          <a:bodyPr>
            <a:normAutofit lnSpcReduction="10000"/>
          </a:bodyPr>
          <a:lstStyle/>
          <a:p>
            <a:r>
              <a:rPr lang="fr-FR" dirty="0" smtClean="0"/>
              <a:t>A full set of utilities to </a:t>
            </a:r>
            <a:r>
              <a:rPr lang="fr-FR" dirty="0" err="1" smtClean="0"/>
              <a:t>enable</a:t>
            </a:r>
            <a:r>
              <a:rPr lang="fr-FR" dirty="0" smtClean="0"/>
              <a:t> the </a:t>
            </a:r>
            <a:r>
              <a:rPr lang="fr-FR" dirty="0" err="1" smtClean="0"/>
              <a:t>creation</a:t>
            </a:r>
            <a:r>
              <a:rPr lang="fr-FR" dirty="0" smtClean="0"/>
              <a:t> of new Apple </a:t>
            </a:r>
            <a:r>
              <a:rPr lang="fr-FR" dirty="0" err="1" smtClean="0"/>
              <a:t>IIgs</a:t>
            </a:r>
            <a:r>
              <a:rPr lang="fr-FR" dirty="0" smtClean="0"/>
              <a:t> software:</a:t>
            </a:r>
          </a:p>
          <a:p>
            <a:pPr lvl="1"/>
            <a:r>
              <a:rPr lang="fr-FR" dirty="0" smtClean="0"/>
              <a:t>65c816 assembler: Merlin32</a:t>
            </a:r>
          </a:p>
          <a:p>
            <a:pPr lvl="1"/>
            <a:r>
              <a:rPr lang="fr-FR" dirty="0" smtClean="0"/>
              <a:t>65c816 </a:t>
            </a:r>
            <a:r>
              <a:rPr lang="fr-FR" dirty="0" err="1" smtClean="0"/>
              <a:t>disassembler</a:t>
            </a:r>
            <a:endParaRPr lang="fr-FR" dirty="0"/>
          </a:p>
          <a:p>
            <a:pPr lvl="1"/>
            <a:r>
              <a:rPr lang="fr-FR" dirty="0" smtClean="0"/>
              <a:t>65c816 simulator</a:t>
            </a:r>
          </a:p>
          <a:p>
            <a:pPr lvl="1"/>
            <a:r>
              <a:rPr lang="fr-FR" dirty="0" smtClean="0"/>
              <a:t>Files </a:t>
            </a:r>
            <a:r>
              <a:rPr lang="fr-FR" dirty="0" err="1" smtClean="0"/>
              <a:t>Converter</a:t>
            </a:r>
            <a:r>
              <a:rPr lang="fr-FR" dirty="0" smtClean="0"/>
              <a:t> : Graphic, Music, Sound</a:t>
            </a:r>
            <a:endParaRPr lang="fr-FR" dirty="0"/>
          </a:p>
          <a:p>
            <a:pPr lvl="1"/>
            <a:r>
              <a:rPr lang="fr-FR" dirty="0" smtClean="0"/>
              <a:t>Resource catcher: </a:t>
            </a:r>
            <a:r>
              <a:rPr lang="fr-FR" dirty="0" err="1" smtClean="0"/>
              <a:t>WindowCapture</a:t>
            </a:r>
            <a:r>
              <a:rPr lang="fr-FR" dirty="0" smtClean="0"/>
              <a:t> / Studio</a:t>
            </a:r>
            <a:endParaRPr lang="fr-FR" dirty="0"/>
          </a:p>
          <a:p>
            <a:pPr lvl="1"/>
            <a:r>
              <a:rPr lang="fr-FR" dirty="0"/>
              <a:t>D</a:t>
            </a:r>
            <a:r>
              <a:rPr lang="fr-FR" dirty="0" smtClean="0"/>
              <a:t>isk image utility: </a:t>
            </a:r>
            <a:r>
              <a:rPr lang="fr-FR" dirty="0" err="1" smtClean="0"/>
              <a:t>Cadius</a:t>
            </a:r>
            <a:endParaRPr lang="fr-FR" dirty="0" smtClean="0"/>
          </a:p>
          <a:p>
            <a:pPr lvl="1"/>
            <a:r>
              <a:rPr lang="fr-FR" dirty="0" smtClean="0"/>
              <a:t>Small C Compiler : Cosmos</a:t>
            </a:r>
          </a:p>
          <a:p>
            <a:pPr lvl="1"/>
            <a:r>
              <a:rPr lang="fr-FR" dirty="0"/>
              <a:t> </a:t>
            </a:r>
            <a:r>
              <a:rPr lang="fr-FR" dirty="0" err="1" smtClean="0"/>
              <a:t>Algorithms</a:t>
            </a:r>
            <a:r>
              <a:rPr lang="fr-FR" dirty="0" smtClean="0"/>
              <a:t> : LZA, Sprite Compiler, </a:t>
            </a:r>
            <a:r>
              <a:rPr lang="fr-FR" dirty="0" err="1" smtClean="0"/>
              <a:t>Fast</a:t>
            </a:r>
            <a:r>
              <a:rPr lang="fr-FR" dirty="0" smtClean="0"/>
              <a:t> Animation…</a:t>
            </a:r>
            <a:endParaRPr lang="fr-FR" dirty="0"/>
          </a:p>
          <a:p>
            <a:pPr marL="0" indent="0">
              <a:buNone/>
            </a:pPr>
            <a:endParaRPr lang="fr-FR" dirty="0" smtClean="0"/>
          </a:p>
          <a:p>
            <a:endParaRPr lang="fr-FR" dirty="0" smtClean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30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8773743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83566"/>
            <a:ext cx="8229600" cy="1143000"/>
          </a:xfrm>
        </p:spPr>
        <p:txBody>
          <a:bodyPr/>
          <a:lstStyle/>
          <a:p>
            <a:r>
              <a:rPr lang="fr-FR" dirty="0" smtClean="0"/>
              <a:t>Apple </a:t>
            </a:r>
            <a:r>
              <a:rPr lang="fr-FR" dirty="0" err="1" smtClean="0"/>
              <a:t>IIgs</a:t>
            </a:r>
            <a:r>
              <a:rPr lang="fr-FR" dirty="0" smtClean="0"/>
              <a:t> Migration </a:t>
            </a:r>
            <a:r>
              <a:rPr lang="fr-FR" dirty="0" err="1" smtClean="0"/>
              <a:t>Factory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299944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fr-FR" dirty="0" err="1" smtClean="0"/>
              <a:t>Why</a:t>
            </a:r>
            <a:r>
              <a:rPr lang="fr-FR" dirty="0" smtClean="0"/>
              <a:t>?</a:t>
            </a:r>
          </a:p>
          <a:p>
            <a:pPr lvl="1"/>
            <a:r>
              <a:rPr lang="fr-FR" dirty="0" err="1" smtClean="0"/>
              <a:t>Reduce</a:t>
            </a:r>
            <a:r>
              <a:rPr lang="fr-FR" dirty="0" smtClean="0"/>
              <a:t> </a:t>
            </a:r>
            <a:r>
              <a:rPr lang="fr-FR" dirty="0" err="1" smtClean="0"/>
              <a:t>development</a:t>
            </a:r>
            <a:r>
              <a:rPr lang="fr-FR" dirty="0" smtClean="0"/>
              <a:t> time</a:t>
            </a:r>
          </a:p>
          <a:p>
            <a:pPr lvl="1"/>
            <a:r>
              <a:rPr lang="fr-FR" dirty="0" err="1" smtClean="0"/>
              <a:t>Enhance</a:t>
            </a:r>
            <a:r>
              <a:rPr lang="fr-FR" dirty="0" smtClean="0"/>
              <a:t> </a:t>
            </a:r>
            <a:r>
              <a:rPr lang="fr-FR" dirty="0" err="1" smtClean="0"/>
              <a:t>quality</a:t>
            </a:r>
            <a:r>
              <a:rPr lang="fr-FR" dirty="0" smtClean="0"/>
              <a:t> of conversion (</a:t>
            </a:r>
            <a:r>
              <a:rPr lang="fr-FR" dirty="0" err="1" smtClean="0"/>
              <a:t>eg</a:t>
            </a:r>
            <a:r>
              <a:rPr lang="fr-FR" dirty="0" smtClean="0"/>
              <a:t>. </a:t>
            </a:r>
            <a:r>
              <a:rPr lang="fr-FR" dirty="0" err="1" smtClean="0"/>
              <a:t>gfx</a:t>
            </a:r>
            <a:r>
              <a:rPr lang="fr-FR" dirty="0" smtClean="0"/>
              <a:t>, </a:t>
            </a:r>
            <a:r>
              <a:rPr lang="fr-FR" dirty="0" err="1" smtClean="0"/>
              <a:t>sfx</a:t>
            </a:r>
            <a:r>
              <a:rPr lang="fr-FR" dirty="0" smtClean="0"/>
              <a:t>)</a:t>
            </a:r>
          </a:p>
          <a:p>
            <a:pPr lvl="1"/>
            <a:r>
              <a:rPr lang="fr-FR" dirty="0" smtClean="0"/>
              <a:t>Atari ST / Amiga / Arcade </a:t>
            </a:r>
            <a:r>
              <a:rPr lang="fr-FR" dirty="0" err="1" smtClean="0"/>
              <a:t>games</a:t>
            </a:r>
            <a:r>
              <a:rPr lang="fr-FR" dirty="0" smtClean="0"/>
              <a:t> conversion</a:t>
            </a:r>
          </a:p>
          <a:p>
            <a:pPr lvl="1"/>
            <a:r>
              <a:rPr lang="fr-FR" dirty="0" smtClean="0"/>
              <a:t>Amiga / Atari ST </a:t>
            </a:r>
            <a:r>
              <a:rPr lang="fr-FR" dirty="0" err="1" smtClean="0"/>
              <a:t>demos</a:t>
            </a:r>
            <a:r>
              <a:rPr lang="fr-FR" dirty="0" smtClean="0"/>
              <a:t> conversion</a:t>
            </a:r>
            <a:endParaRPr lang="fr-FR" dirty="0"/>
          </a:p>
          <a:p>
            <a:r>
              <a:rPr lang="fr-FR" dirty="0" err="1" smtClean="0"/>
              <a:t>When</a:t>
            </a:r>
            <a:r>
              <a:rPr lang="fr-FR" dirty="0" smtClean="0"/>
              <a:t>?</a:t>
            </a:r>
          </a:p>
          <a:p>
            <a:pPr lvl="1"/>
            <a:r>
              <a:rPr lang="fr-FR" dirty="0" err="1" smtClean="0"/>
              <a:t>When</a:t>
            </a:r>
            <a:r>
              <a:rPr lang="fr-FR" dirty="0" smtClean="0"/>
              <a:t> </a:t>
            </a:r>
            <a:r>
              <a:rPr lang="fr-FR" dirty="0" err="1" smtClean="0"/>
              <a:t>we</a:t>
            </a:r>
            <a:r>
              <a:rPr lang="fr-FR" dirty="0" smtClean="0"/>
              <a:t> are </a:t>
            </a:r>
            <a:r>
              <a:rPr lang="fr-FR" dirty="0" err="1" smtClean="0"/>
              <a:t>ready</a:t>
            </a:r>
            <a:r>
              <a:rPr lang="fr-FR" dirty="0" smtClean="0"/>
              <a:t> (</a:t>
            </a:r>
            <a:r>
              <a:rPr lang="fr-FR" dirty="0" err="1" smtClean="0"/>
              <a:t>work</a:t>
            </a:r>
            <a:r>
              <a:rPr lang="fr-FR" dirty="0" smtClean="0"/>
              <a:t> in </a:t>
            </a:r>
            <a:r>
              <a:rPr lang="fr-FR" dirty="0" err="1" smtClean="0"/>
              <a:t>progress</a:t>
            </a:r>
            <a:r>
              <a:rPr lang="fr-FR" dirty="0" smtClean="0"/>
              <a:t>) !</a:t>
            </a:r>
          </a:p>
          <a:p>
            <a:r>
              <a:rPr lang="fr-FR" dirty="0" smtClean="0"/>
              <a:t>For </a:t>
            </a:r>
            <a:r>
              <a:rPr lang="fr-FR" dirty="0" err="1" smtClean="0"/>
              <a:t>whom</a:t>
            </a:r>
            <a:r>
              <a:rPr lang="fr-FR" dirty="0" smtClean="0"/>
              <a:t>?</a:t>
            </a:r>
          </a:p>
          <a:p>
            <a:pPr lvl="1"/>
            <a:r>
              <a:rPr lang="fr-FR" dirty="0" smtClean="0"/>
              <a:t>Public release, </a:t>
            </a:r>
            <a:r>
              <a:rPr lang="fr-FR" dirty="0" err="1" smtClean="0"/>
              <a:t>including</a:t>
            </a:r>
            <a:r>
              <a:rPr lang="fr-FR" dirty="0" smtClean="0"/>
              <a:t> source code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31</a:t>
            </a:fld>
            <a:endParaRPr lang="fr-FR" dirty="0"/>
          </a:p>
        </p:txBody>
      </p:sp>
      <p:sp>
        <p:nvSpPr>
          <p:cNvPr id="5" name="AutoShape 2" descr="Résultat de recherche d'images pour &quot;factory icon&quot;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1028" name="Picture 4" descr="Résultat de recherche d'images pour &quot;factory icon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4846" y="4486356"/>
            <a:ext cx="2091904" cy="2091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1004976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46022" y="3099157"/>
            <a:ext cx="8229600" cy="1143000"/>
          </a:xfrm>
        </p:spPr>
        <p:txBody>
          <a:bodyPr/>
          <a:lstStyle/>
          <a:p>
            <a:r>
              <a:rPr lang="fr-FR" dirty="0" err="1" smtClean="0"/>
              <a:t>Thank</a:t>
            </a:r>
            <a:r>
              <a:rPr lang="fr-FR" dirty="0" smtClean="0"/>
              <a:t> </a:t>
            </a:r>
            <a:r>
              <a:rPr lang="fr-FR" dirty="0" err="1" smtClean="0"/>
              <a:t>you</a:t>
            </a:r>
            <a:r>
              <a:rPr lang="fr-FR" dirty="0" smtClean="0"/>
              <a:t>!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32</a:t>
            </a:fld>
            <a:endParaRPr lang="fr-FR" dirty="0"/>
          </a:p>
        </p:txBody>
      </p:sp>
      <p:pic>
        <p:nvPicPr>
          <p:cNvPr id="5" name="Image 4" descr="image kansasfest-logo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60822" y="5405655"/>
            <a:ext cx="3860800" cy="673100"/>
          </a:xfrm>
          <a:prstGeom prst="rect">
            <a:avLst/>
          </a:prstGeom>
        </p:spPr>
      </p:pic>
      <p:pic>
        <p:nvPicPr>
          <p:cNvPr id="7" name="Image 6" descr="image brutal deluxe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69" y="380081"/>
            <a:ext cx="5435600" cy="132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41101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Apple </a:t>
            </a:r>
            <a:r>
              <a:rPr lang="fr-FR" dirty="0" err="1" smtClean="0"/>
              <a:t>history</a:t>
            </a:r>
            <a:r>
              <a:rPr lang="fr-FR" dirty="0" smtClean="0"/>
              <a:t> in France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/>
              <a:t>1980-1981: h/w </a:t>
            </a:r>
            <a:r>
              <a:rPr lang="fr-FR" dirty="0" err="1"/>
              <a:t>reseller</a:t>
            </a:r>
            <a:r>
              <a:rPr lang="fr-FR" dirty="0"/>
              <a:t> network </a:t>
            </a:r>
            <a:r>
              <a:rPr lang="fr-FR" dirty="0" err="1"/>
              <a:t>developed</a:t>
            </a:r>
            <a:r>
              <a:rPr lang="fr-FR" dirty="0"/>
              <a:t>: </a:t>
            </a:r>
            <a:r>
              <a:rPr lang="fr-FR" dirty="0" err="1"/>
              <a:t>Illel</a:t>
            </a:r>
            <a:r>
              <a:rPr lang="fr-FR" dirty="0"/>
              <a:t>, </a:t>
            </a:r>
            <a:r>
              <a:rPr lang="fr-FR" dirty="0" err="1"/>
              <a:t>Sivea</a:t>
            </a:r>
            <a:r>
              <a:rPr lang="fr-FR" dirty="0"/>
              <a:t>, </a:t>
            </a:r>
            <a:r>
              <a:rPr lang="fr-FR" dirty="0" err="1"/>
              <a:t>Sonotec</a:t>
            </a:r>
            <a:r>
              <a:rPr lang="fr-FR" dirty="0"/>
              <a:t>.</a:t>
            </a:r>
          </a:p>
          <a:p>
            <a:r>
              <a:rPr lang="fr-FR" dirty="0" smtClean="0"/>
              <a:t>1982: </a:t>
            </a:r>
            <a:r>
              <a:rPr lang="fr-FR" dirty="0" err="1" smtClean="0"/>
              <a:t>creation</a:t>
            </a:r>
            <a:r>
              <a:rPr lang="fr-FR" dirty="0" smtClean="0"/>
              <a:t> of Apple </a:t>
            </a:r>
            <a:r>
              <a:rPr lang="fr-FR" dirty="0" err="1" smtClean="0"/>
              <a:t>Seedrin</a:t>
            </a:r>
            <a:r>
              <a:rPr lang="fr-FR" dirty="0" smtClean="0"/>
              <a:t>, </a:t>
            </a:r>
            <a:r>
              <a:rPr lang="fr-FR" dirty="0" err="1" smtClean="0"/>
              <a:t>soon</a:t>
            </a:r>
            <a:r>
              <a:rPr lang="fr-FR" dirty="0" smtClean="0"/>
              <a:t> Apple Computer France, </a:t>
            </a:r>
            <a:r>
              <a:rPr lang="fr-FR" dirty="0" err="1" smtClean="0"/>
              <a:t>directed</a:t>
            </a:r>
            <a:r>
              <a:rPr lang="fr-FR" dirty="0" smtClean="0"/>
              <a:t> by Jean-Louis </a:t>
            </a:r>
            <a:r>
              <a:rPr lang="fr-FR" dirty="0" err="1" smtClean="0"/>
              <a:t>Gassée</a:t>
            </a:r>
            <a:r>
              <a:rPr lang="fr-FR" dirty="0" smtClean="0"/>
              <a:t>. </a:t>
            </a:r>
            <a:r>
              <a:rPr lang="fr-FR" dirty="0" err="1" smtClean="0"/>
              <a:t>Sonotec</a:t>
            </a:r>
            <a:r>
              <a:rPr lang="fr-FR" dirty="0" smtClean="0"/>
              <a:t> </a:t>
            </a:r>
            <a:r>
              <a:rPr lang="fr-FR" dirty="0" err="1" smtClean="0"/>
              <a:t>becomes</a:t>
            </a:r>
            <a:r>
              <a:rPr lang="fr-FR" dirty="0" smtClean="0"/>
              <a:t> a </a:t>
            </a:r>
            <a:r>
              <a:rPr lang="fr-FR" dirty="0" err="1" smtClean="0"/>
              <a:t>reseller</a:t>
            </a:r>
            <a:r>
              <a:rPr lang="fr-FR" dirty="0" smtClean="0"/>
              <a:t>.</a:t>
            </a:r>
          </a:p>
          <a:p>
            <a:r>
              <a:rPr lang="fr-FR" dirty="0" smtClean="0"/>
              <a:t>1983: new s/w </a:t>
            </a:r>
            <a:r>
              <a:rPr lang="fr-FR" dirty="0" err="1" smtClean="0"/>
              <a:t>players</a:t>
            </a:r>
            <a:r>
              <a:rPr lang="fr-FR" dirty="0" smtClean="0"/>
              <a:t> enter the </a:t>
            </a:r>
            <a:r>
              <a:rPr lang="fr-FR" dirty="0" err="1" smtClean="0"/>
              <a:t>competition</a:t>
            </a:r>
            <a:r>
              <a:rPr lang="fr-FR" dirty="0" smtClean="0"/>
              <a:t>: Ciel Bleu, </a:t>
            </a:r>
            <a:r>
              <a:rPr lang="fr-FR" dirty="0" err="1" smtClean="0"/>
              <a:t>Ediciel</a:t>
            </a:r>
            <a:r>
              <a:rPr lang="fr-FR" dirty="0" smtClean="0"/>
              <a:t>, VIFI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pPr/>
              <a:t>4</a:t>
            </a:fld>
            <a:r>
              <a:rPr lang="fr-FR" dirty="0"/>
              <a:t> </a:t>
            </a:r>
            <a:r>
              <a:rPr lang="fr-FR" dirty="0" smtClean="0"/>
              <a:t>READ J</a:t>
            </a:r>
            <a:endParaRPr lang="fr-FR" dirty="0"/>
          </a:p>
        </p:txBody>
      </p:sp>
      <p:pic>
        <p:nvPicPr>
          <p:cNvPr id="5" name="Image 4" descr="sw sivea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20920" y="4923867"/>
            <a:ext cx="1958597" cy="1637200"/>
          </a:xfrm>
          <a:prstGeom prst="rect">
            <a:avLst/>
          </a:prstGeom>
        </p:spPr>
      </p:pic>
      <p:pic>
        <p:nvPicPr>
          <p:cNvPr id="6" name="Image 5" descr="sw vifi sogiciel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6543" y="5256523"/>
            <a:ext cx="1783080" cy="1304544"/>
          </a:xfrm>
          <a:prstGeom prst="rect">
            <a:avLst/>
          </a:prstGeom>
        </p:spPr>
      </p:pic>
      <p:pic>
        <p:nvPicPr>
          <p:cNvPr id="7" name="Image 6" descr="sw ciel bleu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1795" y="5433558"/>
            <a:ext cx="1207008" cy="688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9240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Apple </a:t>
            </a:r>
            <a:r>
              <a:rPr lang="fr-FR" dirty="0" err="1" smtClean="0"/>
              <a:t>history</a:t>
            </a:r>
            <a:r>
              <a:rPr lang="fr-FR" dirty="0" smtClean="0"/>
              <a:t> in France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fr-FR" dirty="0" err="1" smtClean="0"/>
              <a:t>At</a:t>
            </a:r>
            <a:r>
              <a:rPr lang="fr-FR" dirty="0" smtClean="0"/>
              <a:t> the end of 1983: 150,000 Apple II in France</a:t>
            </a:r>
          </a:p>
          <a:p>
            <a:r>
              <a:rPr lang="fr-FR" dirty="0" smtClean="0"/>
              <a:t>1984: first Apple Expo</a:t>
            </a:r>
          </a:p>
          <a:p>
            <a:r>
              <a:rPr lang="fr-FR" dirty="0" smtClean="0"/>
              <a:t>1984-1986: Apple Computer France </a:t>
            </a:r>
            <a:r>
              <a:rPr lang="fr-FR" dirty="0" err="1" smtClean="0"/>
              <a:t>supported</a:t>
            </a:r>
            <a:r>
              <a:rPr lang="fr-FR" dirty="0" smtClean="0"/>
              <a:t> the Apple II </a:t>
            </a:r>
            <a:r>
              <a:rPr lang="fr-FR" dirty="0" err="1" smtClean="0"/>
              <a:t>developers</a:t>
            </a:r>
            <a:r>
              <a:rPr lang="fr-FR" dirty="0" smtClean="0"/>
              <a:t> and </a:t>
            </a:r>
            <a:r>
              <a:rPr lang="fr-FR" dirty="0" err="1" smtClean="0"/>
              <a:t>users</a:t>
            </a:r>
            <a:r>
              <a:rPr lang="fr-FR" dirty="0" smtClean="0"/>
              <a:t>:</a:t>
            </a:r>
          </a:p>
          <a:p>
            <a:pPr lvl="1"/>
            <a:r>
              <a:rPr lang="fr-FR" dirty="0" smtClean="0"/>
              <a:t>Training sessions for </a:t>
            </a:r>
            <a:r>
              <a:rPr lang="fr-FR" dirty="0" err="1" smtClean="0"/>
              <a:t>developers</a:t>
            </a:r>
            <a:endParaRPr lang="fr-FR" dirty="0" smtClean="0"/>
          </a:p>
          <a:p>
            <a:pPr lvl="1"/>
            <a:r>
              <a:rPr lang="fr-FR" dirty="0" smtClean="0"/>
              <a:t>Pomme d’or: </a:t>
            </a:r>
            <a:r>
              <a:rPr lang="fr-FR" dirty="0" err="1" smtClean="0"/>
              <a:t>awards</a:t>
            </a:r>
            <a:r>
              <a:rPr lang="fr-FR" dirty="0" smtClean="0"/>
              <a:t> for the best software</a:t>
            </a:r>
          </a:p>
          <a:p>
            <a:pPr lvl="1"/>
            <a:r>
              <a:rPr lang="fr-FR" dirty="0" smtClean="0"/>
              <a:t>Club Apple: public </a:t>
            </a:r>
            <a:r>
              <a:rPr lang="fr-FR" dirty="0" err="1" smtClean="0"/>
              <a:t>domain</a:t>
            </a:r>
            <a:r>
              <a:rPr lang="fr-FR" dirty="0" smtClean="0"/>
              <a:t> </a:t>
            </a:r>
            <a:r>
              <a:rPr lang="fr-FR" dirty="0" err="1" smtClean="0"/>
              <a:t>disks</a:t>
            </a:r>
            <a:endParaRPr lang="fr-FR" dirty="0" smtClean="0"/>
          </a:p>
          <a:p>
            <a:r>
              <a:rPr lang="fr-FR" dirty="0" smtClean="0"/>
              <a:t>And </a:t>
            </a:r>
            <a:r>
              <a:rPr lang="fr-FR" dirty="0" err="1" smtClean="0"/>
              <a:t>after</a:t>
            </a:r>
            <a:r>
              <a:rPr lang="fr-FR" dirty="0" smtClean="0"/>
              <a:t>: Apple Computer France </a:t>
            </a:r>
            <a:r>
              <a:rPr lang="fr-FR" dirty="0" err="1" smtClean="0"/>
              <a:t>focused</a:t>
            </a:r>
            <a:r>
              <a:rPr lang="fr-FR" dirty="0" smtClean="0"/>
              <a:t> on the Macintosh </a:t>
            </a:r>
            <a:r>
              <a:rPr lang="fr-FR" dirty="0" err="1" smtClean="0"/>
              <a:t>only</a:t>
            </a:r>
            <a:r>
              <a:rPr lang="fr-FR" dirty="0" smtClean="0"/>
              <a:t>!  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5</a:t>
            </a:fld>
            <a:r>
              <a:rPr lang="fr-FR" dirty="0" smtClean="0"/>
              <a:t> POKE </a:t>
            </a:r>
            <a:r>
              <a:rPr lang="fr-FR" dirty="0"/>
              <a:t>768+I,</a:t>
            </a:r>
            <a:r>
              <a:rPr lang="fr-FR" dirty="0" smtClean="0"/>
              <a:t>J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6261708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French </a:t>
            </a:r>
            <a:r>
              <a:rPr lang="fr-FR" dirty="0" err="1" smtClean="0"/>
              <a:t>market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Magazines</a:t>
            </a:r>
          </a:p>
          <a:p>
            <a:pPr lvl="1"/>
            <a:r>
              <a:rPr lang="fr-FR" dirty="0" err="1" smtClean="0"/>
              <a:t>Pom’s</a:t>
            </a:r>
            <a:r>
              <a:rPr lang="fr-FR" dirty="0" smtClean="0"/>
              <a:t>: 1981 to 1990</a:t>
            </a:r>
          </a:p>
          <a:p>
            <a:pPr lvl="1"/>
            <a:r>
              <a:rPr lang="fr-FR" dirty="0" smtClean="0"/>
              <a:t>Tremplin Micro: 1985 to 1990</a:t>
            </a:r>
          </a:p>
          <a:p>
            <a:r>
              <a:rPr lang="fr-FR" dirty="0" smtClean="0"/>
              <a:t>Fanzines</a:t>
            </a:r>
          </a:p>
          <a:p>
            <a:pPr lvl="1"/>
            <a:r>
              <a:rPr lang="fr-FR" dirty="0" smtClean="0"/>
              <a:t>La pomme illustrée, </a:t>
            </a:r>
            <a:r>
              <a:rPr lang="fr-FR" dirty="0" err="1" smtClean="0"/>
              <a:t>from</a:t>
            </a:r>
            <a:r>
              <a:rPr lang="fr-FR" dirty="0" smtClean="0"/>
              <a:t> 1990 to 1995</a:t>
            </a:r>
          </a:p>
          <a:p>
            <a:pPr lvl="1"/>
            <a:r>
              <a:rPr lang="fr-FR" dirty="0" err="1" smtClean="0"/>
              <a:t>Toolbox</a:t>
            </a:r>
            <a:r>
              <a:rPr lang="fr-FR" dirty="0" smtClean="0"/>
              <a:t> </a:t>
            </a:r>
            <a:r>
              <a:rPr lang="fr-FR" dirty="0" err="1" smtClean="0"/>
              <a:t>mag</a:t>
            </a:r>
            <a:r>
              <a:rPr lang="fr-FR" dirty="0" smtClean="0"/>
              <a:t>: 1990-1991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6</a:t>
            </a:fld>
            <a:r>
              <a:rPr lang="fr-FR" dirty="0" smtClean="0"/>
              <a:t> NEXT I</a:t>
            </a:r>
            <a:endParaRPr lang="fr-FR" dirty="0"/>
          </a:p>
        </p:txBody>
      </p:sp>
      <p:pic>
        <p:nvPicPr>
          <p:cNvPr id="5" name="Image 4" descr="magazine poms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9364" y="5074026"/>
            <a:ext cx="2824061" cy="1052137"/>
          </a:xfrm>
          <a:prstGeom prst="rect">
            <a:avLst/>
          </a:prstGeom>
        </p:spPr>
      </p:pic>
      <p:pic>
        <p:nvPicPr>
          <p:cNvPr id="6" name="Image 5" descr="magazine tremplin micr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0220" y="1600200"/>
            <a:ext cx="2596580" cy="1421475"/>
          </a:xfrm>
          <a:prstGeom prst="rect">
            <a:avLst/>
          </a:prstGeom>
        </p:spPr>
      </p:pic>
      <p:pic>
        <p:nvPicPr>
          <p:cNvPr id="7" name="Image 6" descr="magazine toolbox mag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27329" y="5691235"/>
            <a:ext cx="3261282" cy="665115"/>
          </a:xfrm>
          <a:prstGeom prst="rect">
            <a:avLst/>
          </a:prstGeom>
        </p:spPr>
      </p:pic>
      <p:pic>
        <p:nvPicPr>
          <p:cNvPr id="8" name="Image 7" descr="magazine la pomme illustree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2985" y="4657003"/>
            <a:ext cx="2822679" cy="834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57202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French </a:t>
            </a:r>
            <a:r>
              <a:rPr lang="fr-FR" dirty="0" err="1" smtClean="0"/>
              <a:t>market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Clubs</a:t>
            </a:r>
          </a:p>
          <a:p>
            <a:pPr lvl="1"/>
            <a:r>
              <a:rPr lang="fr-FR" dirty="0" smtClean="0"/>
              <a:t>Club Apple, 1984</a:t>
            </a:r>
          </a:p>
          <a:p>
            <a:pPr lvl="1"/>
            <a:r>
              <a:rPr lang="fr-FR" dirty="0" smtClean="0"/>
              <a:t>GS/Club, 1989 to 2000</a:t>
            </a:r>
          </a:p>
          <a:p>
            <a:pPr lvl="1"/>
            <a:r>
              <a:rPr lang="fr-FR" dirty="0" err="1" smtClean="0"/>
              <a:t>Hyperpomme</a:t>
            </a:r>
            <a:r>
              <a:rPr lang="fr-FR" dirty="0" smtClean="0"/>
              <a:t>, 1989 to 1995</a:t>
            </a:r>
          </a:p>
          <a:p>
            <a:pPr lvl="1"/>
            <a:r>
              <a:rPr lang="fr-FR" dirty="0" smtClean="0"/>
              <a:t>Mémoire Vive, 1991</a:t>
            </a:r>
          </a:p>
          <a:p>
            <a:pPr lvl="1"/>
            <a:r>
              <a:rPr lang="fr-FR" dirty="0" smtClean="0"/>
              <a:t>Club Joli Ciel</a:t>
            </a:r>
          </a:p>
          <a:p>
            <a:pPr lvl="1">
              <a:buFontTx/>
              <a:buChar char="-"/>
            </a:pP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7</a:t>
            </a:fld>
            <a:r>
              <a:rPr lang="fr-FR" dirty="0" smtClean="0"/>
              <a:t> CALL 768</a:t>
            </a:r>
            <a:endParaRPr lang="fr-FR" dirty="0"/>
          </a:p>
        </p:txBody>
      </p:sp>
      <p:pic>
        <p:nvPicPr>
          <p:cNvPr id="5" name="Image 4" descr="usergroup gsclub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8202" y="5047957"/>
            <a:ext cx="1143000" cy="780288"/>
          </a:xfrm>
          <a:prstGeom prst="rect">
            <a:avLst/>
          </a:prstGeom>
        </p:spPr>
      </p:pic>
      <p:pic>
        <p:nvPicPr>
          <p:cNvPr id="6" name="Image 5" descr="usergroup club appl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775" y="1439719"/>
            <a:ext cx="2461550" cy="1852058"/>
          </a:xfrm>
          <a:prstGeom prst="rect">
            <a:avLst/>
          </a:prstGeom>
        </p:spPr>
      </p:pic>
      <p:pic>
        <p:nvPicPr>
          <p:cNvPr id="7" name="Image 6" descr="usergroup hyperpomme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9775" y="4955482"/>
            <a:ext cx="2517025" cy="1448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03618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French </a:t>
            </a:r>
            <a:r>
              <a:rPr lang="fr-FR" dirty="0" err="1" smtClean="0"/>
              <a:t>market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International </a:t>
            </a:r>
            <a:r>
              <a:rPr lang="fr-FR" dirty="0" err="1" smtClean="0"/>
              <a:t>agreements</a:t>
            </a:r>
            <a:endParaRPr lang="fr-FR" dirty="0" smtClean="0"/>
          </a:p>
          <a:p>
            <a:pPr lvl="1"/>
            <a:r>
              <a:rPr lang="fr-FR" dirty="0" smtClean="0"/>
              <a:t>US -&gt; FR</a:t>
            </a:r>
          </a:p>
          <a:p>
            <a:pPr lvl="2"/>
            <a:r>
              <a:rPr lang="fr-FR" dirty="0" err="1" smtClean="0"/>
              <a:t>Ediciel</a:t>
            </a:r>
            <a:r>
              <a:rPr lang="fr-FR" dirty="0" smtClean="0"/>
              <a:t> &amp; Spinnaker: Pacific 231, Sur les traces du </a:t>
            </a:r>
            <a:r>
              <a:rPr lang="fr-FR" dirty="0" err="1" smtClean="0"/>
              <a:t>Deirdron</a:t>
            </a:r>
            <a:r>
              <a:rPr lang="fr-FR" dirty="0" smtClean="0"/>
              <a:t>. </a:t>
            </a:r>
            <a:r>
              <a:rPr lang="fr-FR" dirty="0" err="1" smtClean="0"/>
              <a:t>Ultima</a:t>
            </a:r>
            <a:r>
              <a:rPr lang="fr-FR" dirty="0" smtClean="0"/>
              <a:t> III </a:t>
            </a:r>
            <a:r>
              <a:rPr lang="fr-FR" dirty="0" err="1" smtClean="0"/>
              <a:t>with</a:t>
            </a:r>
            <a:r>
              <a:rPr lang="fr-FR" dirty="0" smtClean="0"/>
              <a:t> </a:t>
            </a:r>
            <a:r>
              <a:rPr lang="fr-FR" dirty="0" err="1" smtClean="0"/>
              <a:t>Origin</a:t>
            </a:r>
            <a:r>
              <a:rPr lang="fr-FR" dirty="0" smtClean="0"/>
              <a:t> </a:t>
            </a:r>
            <a:r>
              <a:rPr lang="fr-FR" dirty="0" err="1" smtClean="0"/>
              <a:t>Systems</a:t>
            </a:r>
            <a:r>
              <a:rPr lang="fr-FR" dirty="0" smtClean="0"/>
              <a:t>, Sorcellerie/</a:t>
            </a:r>
            <a:r>
              <a:rPr lang="fr-FR" dirty="0" err="1" smtClean="0"/>
              <a:t>Wizardy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Sir-Tech</a:t>
            </a:r>
            <a:endParaRPr lang="is-IS" dirty="0" smtClean="0"/>
          </a:p>
          <a:p>
            <a:pPr lvl="2"/>
            <a:r>
              <a:rPr lang="is-IS" dirty="0" smtClean="0"/>
              <a:t>Version Soft &amp; Activision: Musique Studio</a:t>
            </a:r>
          </a:p>
          <a:p>
            <a:pPr lvl="1"/>
            <a:r>
              <a:rPr lang="is-IS" dirty="0" smtClean="0"/>
              <a:t>FR -&gt; US</a:t>
            </a:r>
          </a:p>
          <a:p>
            <a:pPr lvl="2"/>
            <a:r>
              <a:rPr lang="is-IS" dirty="0" smtClean="0"/>
              <a:t>Version Soft &amp; Activision: Paintworks (GS/Paint), Writers’ choice elite (GS/Write), ...</a:t>
            </a:r>
          </a:p>
          <a:p>
            <a:pPr lvl="2"/>
            <a:r>
              <a:rPr lang="is-IS" dirty="0" smtClean="0"/>
              <a:t>Créalude &amp; Broderbund: Chairman (ShowOff!)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8</a:t>
            </a:fld>
            <a:r>
              <a:rPr lang="fr-FR" dirty="0" smtClean="0"/>
              <a:t> END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9171443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The French </a:t>
            </a:r>
            <a:r>
              <a:rPr lang="fr-FR" dirty="0" err="1" smtClean="0"/>
              <a:t>market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r>
              <a:rPr lang="fr-FR" dirty="0" err="1" smtClean="0"/>
              <a:t>Some</a:t>
            </a:r>
            <a:r>
              <a:rPr lang="fr-FR" dirty="0" smtClean="0"/>
              <a:t> figures</a:t>
            </a:r>
          </a:p>
          <a:p>
            <a:pPr lvl="1"/>
            <a:r>
              <a:rPr lang="fr-FR" u="sng" dirty="0" smtClean="0"/>
              <a:t>Version Soft</a:t>
            </a:r>
            <a:r>
              <a:rPr lang="fr-FR" dirty="0" smtClean="0"/>
              <a:t>: more </a:t>
            </a:r>
            <a:r>
              <a:rPr lang="fr-FR" dirty="0" err="1" smtClean="0"/>
              <a:t>than</a:t>
            </a:r>
            <a:r>
              <a:rPr lang="fr-FR" dirty="0" smtClean="0"/>
              <a:t> </a:t>
            </a:r>
            <a:r>
              <a:rPr lang="fr-FR" sz="3200" dirty="0" smtClean="0"/>
              <a:t>300,000</a:t>
            </a:r>
            <a:r>
              <a:rPr lang="fr-FR" dirty="0" smtClean="0"/>
              <a:t> Apple II software </a:t>
            </a:r>
            <a:r>
              <a:rPr lang="fr-FR" dirty="0" err="1" smtClean="0"/>
              <a:t>sold</a:t>
            </a:r>
            <a:r>
              <a:rPr lang="fr-FR" dirty="0" smtClean="0"/>
              <a:t> </a:t>
            </a:r>
            <a:r>
              <a:rPr lang="fr-FR" dirty="0" err="1" smtClean="0"/>
              <a:t>at</a:t>
            </a:r>
            <a:r>
              <a:rPr lang="fr-FR" dirty="0" smtClean="0"/>
              <a:t> the end of 1986 (</a:t>
            </a:r>
            <a:r>
              <a:rPr lang="fr-FR" dirty="0" err="1" smtClean="0"/>
              <a:t>through</a:t>
            </a:r>
            <a:r>
              <a:rPr lang="fr-FR" dirty="0" smtClean="0"/>
              <a:t> </a:t>
            </a:r>
            <a:r>
              <a:rPr lang="fr-FR" dirty="0" err="1" smtClean="0"/>
              <a:t>agreements</a:t>
            </a:r>
            <a:r>
              <a:rPr lang="fr-FR" dirty="0" smtClean="0"/>
              <a:t> </a:t>
            </a:r>
            <a:r>
              <a:rPr lang="fr-FR" dirty="0" err="1" smtClean="0"/>
              <a:t>with</a:t>
            </a:r>
            <a:r>
              <a:rPr lang="fr-FR" dirty="0" smtClean="0"/>
              <a:t> Apple or </a:t>
            </a:r>
            <a:r>
              <a:rPr lang="fr-FR" dirty="0" err="1" smtClean="0"/>
              <a:t>resellers</a:t>
            </a:r>
            <a:r>
              <a:rPr lang="fr-FR" dirty="0" smtClean="0"/>
              <a:t>)</a:t>
            </a:r>
          </a:p>
          <a:p>
            <a:pPr lvl="1"/>
            <a:r>
              <a:rPr lang="fr-FR" u="sng" dirty="0" smtClean="0"/>
              <a:t>PSI</a:t>
            </a:r>
            <a:r>
              <a:rPr lang="fr-FR" dirty="0" smtClean="0"/>
              <a:t>, </a:t>
            </a:r>
            <a:r>
              <a:rPr lang="fr-FR" dirty="0" err="1" smtClean="0"/>
              <a:t>publisher</a:t>
            </a:r>
            <a:r>
              <a:rPr lang="fr-FR" dirty="0" smtClean="0"/>
              <a:t> of Nicole </a:t>
            </a:r>
            <a:r>
              <a:rPr lang="fr-FR" dirty="0" err="1" smtClean="0"/>
              <a:t>Bréaud-Pouliquen’s</a:t>
            </a:r>
            <a:r>
              <a:rPr lang="fr-FR" dirty="0" smtClean="0"/>
              <a:t> books (les clefs pour Apple </a:t>
            </a:r>
            <a:r>
              <a:rPr lang="is-IS" dirty="0" smtClean="0"/>
              <a:t>…)</a:t>
            </a:r>
          </a:p>
          <a:p>
            <a:pPr lvl="2"/>
            <a:r>
              <a:rPr lang="is-IS" dirty="0" smtClean="0"/>
              <a:t>127,952 copies from 1980 to 1988</a:t>
            </a:r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294967295"/>
          </p:nvPr>
        </p:nvSpPr>
        <p:spPr>
          <a:xfrm>
            <a:off x="457200" y="6356350"/>
            <a:ext cx="8229600" cy="365125"/>
          </a:xfrm>
          <a:prstGeom prst="rect">
            <a:avLst/>
          </a:prstGeom>
        </p:spPr>
        <p:txBody>
          <a:bodyPr/>
          <a:lstStyle/>
          <a:p>
            <a:fld id="{E1C95F2D-0945-134E-9F14-FCBC004B441E}" type="slidenum">
              <a:rPr lang="fr-FR" smtClean="0"/>
              <a:t>9</a:t>
            </a:fld>
            <a:r>
              <a:rPr lang="fr-FR" dirty="0" smtClean="0"/>
              <a:t> REM DATA GOES HERE</a:t>
            </a:r>
            <a:endParaRPr lang="fr-FR" dirty="0"/>
          </a:p>
        </p:txBody>
      </p:sp>
      <p:pic>
        <p:nvPicPr>
          <p:cNvPr id="5" name="Image 4" descr="editeur psi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5168530"/>
            <a:ext cx="1106424" cy="932688"/>
          </a:xfrm>
          <a:prstGeom prst="rect">
            <a:avLst/>
          </a:prstGeom>
        </p:spPr>
      </p:pic>
      <p:pic>
        <p:nvPicPr>
          <p:cNvPr id="6" name="Image 5" descr="editeur nicole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4006" y="4327243"/>
            <a:ext cx="2122794" cy="2530757"/>
          </a:xfrm>
          <a:prstGeom prst="rect">
            <a:avLst/>
          </a:prstGeom>
        </p:spPr>
      </p:pic>
      <p:pic>
        <p:nvPicPr>
          <p:cNvPr id="7" name="Image 6" descr="sw version soft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1296" y="868998"/>
            <a:ext cx="1365504" cy="10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8910399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Thème Office">
  <a:themeElements>
    <a:clrScheme name="Bureau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Bureau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1213</Words>
  <Application>Microsoft Macintosh PowerPoint</Application>
  <PresentationFormat>Présentation à l'écran (4:3)</PresentationFormat>
  <Paragraphs>201</Paragraphs>
  <Slides>32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32</vt:i4>
      </vt:variant>
    </vt:vector>
  </HeadingPairs>
  <TitlesOfParts>
    <vt:vector size="33" baseType="lpstr">
      <vt:lpstr>Thème Office</vt:lpstr>
      <vt:lpstr>Apple in France</vt:lpstr>
      <vt:lpstr>Table of contents</vt:lpstr>
      <vt:lpstr>Apple history in France</vt:lpstr>
      <vt:lpstr>Apple history in France</vt:lpstr>
      <vt:lpstr>Apple history in France</vt:lpstr>
      <vt:lpstr>The French market</vt:lpstr>
      <vt:lpstr>The French market</vt:lpstr>
      <vt:lpstr>The French market</vt:lpstr>
      <vt:lpstr>The French market</vt:lpstr>
      <vt:lpstr>The French market</vt:lpstr>
      <vt:lpstr>The French market</vt:lpstr>
      <vt:lpstr>The French market</vt:lpstr>
      <vt:lpstr>Quizzzz</vt:lpstr>
      <vt:lpstr>Ordigrames</vt:lpstr>
      <vt:lpstr>And a word or two about…</vt:lpstr>
      <vt:lpstr>Once upon a time…</vt:lpstr>
      <vt:lpstr>We both had a IIgs and came…</vt:lpstr>
      <vt:lpstr>…we gained some audience with...</vt:lpstr>
      <vt:lpstr>…and Cogito…</vt:lpstr>
      <vt:lpstr>…or Convert 3200...</vt:lpstr>
      <vt:lpstr>…and DeluxeWare...</vt:lpstr>
      <vt:lpstr>…or LemminGS…</vt:lpstr>
      <vt:lpstr>We also wrote System utilities</vt:lpstr>
      <vt:lpstr>Présentation PowerPoint</vt:lpstr>
      <vt:lpstr>Quizzzz</vt:lpstr>
      <vt:lpstr>Answers</vt:lpstr>
      <vt:lpstr>Brutal Deluxe: the return</vt:lpstr>
      <vt:lpstr>We focus on a couple of domains</vt:lpstr>
      <vt:lpstr>Présentation PowerPoint</vt:lpstr>
      <vt:lpstr>The cross-dev tools!</vt:lpstr>
      <vt:lpstr>Apple IIgs Migration Factory</vt:lpstr>
      <vt:lpstr>Thank you!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Apple in France</dc:title>
  <dc:creator>Antoine VIGNAU</dc:creator>
  <cp:lastModifiedBy>Antoine VIGNAU</cp:lastModifiedBy>
  <cp:revision>42</cp:revision>
  <dcterms:created xsi:type="dcterms:W3CDTF">2017-07-18T13:27:09Z</dcterms:created>
  <dcterms:modified xsi:type="dcterms:W3CDTF">2017-07-19T17:14:21Z</dcterms:modified>
</cp:coreProperties>
</file>